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90" r:id="rId5"/>
    <p:sldId id="291" r:id="rId6"/>
    <p:sldId id="262" r:id="rId7"/>
    <p:sldId id="261" r:id="rId8"/>
    <p:sldId id="259" r:id="rId9"/>
    <p:sldId id="260" r:id="rId10"/>
    <p:sldId id="274" r:id="rId11"/>
    <p:sldId id="275" r:id="rId12"/>
    <p:sldId id="277" r:id="rId13"/>
    <p:sldId id="283" r:id="rId14"/>
    <p:sldId id="278" r:id="rId15"/>
    <p:sldId id="279" r:id="rId16"/>
    <p:sldId id="280" r:id="rId17"/>
    <p:sldId id="281" r:id="rId18"/>
    <p:sldId id="282" r:id="rId19"/>
    <p:sldId id="284" r:id="rId20"/>
    <p:sldId id="285" r:id="rId21"/>
    <p:sldId id="287" r:id="rId22"/>
    <p:sldId id="288" r:id="rId23"/>
    <p:sldId id="289" r:id="rId24"/>
    <p:sldId id="294" r:id="rId25"/>
    <p:sldId id="292" r:id="rId26"/>
    <p:sldId id="293" r:id="rId27"/>
    <p:sldId id="295" r:id="rId28"/>
    <p:sldId id="296" r:id="rId29"/>
    <p:sldId id="297" r:id="rId30"/>
    <p:sldId id="299" r:id="rId31"/>
    <p:sldId id="298" r:id="rId32"/>
    <p:sldId id="270" r:id="rId33"/>
  </p:sldIdLst>
  <p:sldSz cx="24384000" cy="13716000"/>
  <p:notesSz cx="6858000" cy="9144000"/>
  <p:embeddedFontLst>
    <p:embeddedFont>
      <p:font typeface="Helvetica Neue" panose="020B0600000101010101" charset="0"/>
      <p:regular r:id="rId35"/>
      <p:bold r:id="rId36"/>
      <p:italic r:id="rId37"/>
      <p:boldItalic r:id="rId38"/>
    </p:embeddedFont>
    <p:embeddedFont>
      <p:font typeface="Open Sans" panose="020B0606030504020204" pitchFamily="34" charset="0"/>
      <p:regular r:id="rId39"/>
      <p:bold r:id="rId40"/>
      <p:italic r:id="rId41"/>
      <p:boldItalic r:id="rId42"/>
    </p:embeddedFont>
    <p:embeddedFont>
      <p:font typeface="Open Sans ExtraBold" panose="020B0906030804020204" pitchFamily="34" charset="0"/>
      <p:bold r:id="rId43"/>
      <p:boldItalic r:id="rId44"/>
    </p:embeddedFont>
    <p:embeddedFont>
      <p:font typeface="Open Sans Light" panose="020B0306030504020204" pitchFamily="34" charset="0"/>
      <p:regular r:id="rId45"/>
      <p:bold r:id="rId46"/>
      <p:italic r:id="rId47"/>
      <p:boldItalic r:id="rId48"/>
    </p:embeddedFont>
    <p:embeddedFont>
      <p:font typeface="Roboto Mono" panose="020B0600000101010101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3" roundtripDataSignature="AMtx7mg3K14r1eR3sCl7Tn6rAOy3+YO2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BC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7" d="100"/>
          <a:sy n="37" d="100"/>
        </p:scale>
        <p:origin x="342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customschemas.google.com/relationships/presentationmetadata" Target="meta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65682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2577057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8173213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667998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5805078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7058625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5557888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496952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427079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336928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7da492aed7_9_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" name="Google Shape;119;g17da492aed7_9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9343624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2422226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681350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7403229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726469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587995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0546374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6253005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527431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749831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7da492aed7_9_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7" name="Google Shape;127;g17da492aed7_9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796584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802703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da492aed7_6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0" name="Google Shape;230;g17da492aed7_6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7da492aed7_9_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7" name="Google Shape;127;g17da492aed7_9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30872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7da492aed7_9_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27" name="Google Shape;127;g17da492aed7_9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973172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7da492aed7_9_9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8" name="Google Shape;158;g17da492aed7_9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844f9843fe_0_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" name="Google Shape;151;g1844f9843f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7da492aed7_9_15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5" name="Google Shape;135;g17da492aed7_9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da492aed7_9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7da492aed7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Yellow">
  <p:cSld name="Title, Subtitle, &amp; Bullets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6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1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46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F6BA1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46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Green">
  <p:cSld name="Title, Subtitle, &amp; Bullets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5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" name="Google Shape;55;p55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6" name="Google Shape;56;p55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55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Red">
  <p:cSld name="Title, Subtitle, &amp; Bullets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7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0" name="Google Shape;60;p57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57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2" name="Google Shape;62;p57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Yellow">
  <p:cSld name="Title, Subtitle, &amp; Bullets_1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8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58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6" name="Google Shape;66;p58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Green ">
  <p:cSld name="Title, Subtitle, &amp; Bullets_1_2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9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9" name="Google Shape;69;p59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59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5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Green">
  <p:cSld name="Title, Subtitle, &amp; Bullets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7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1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47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47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Red">
  <p:cSld name="Title, Subtitle, &amp; Bullets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8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1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48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48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Blue">
  <p:cSld name="Title, Subtitle, &amp; Bullets_1_2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9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1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49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49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Red">
  <p:cSld name="Title, Subtitle, &amp; Bullets_1_2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0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p60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60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89" name="Google Shape;89;p60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Yellow">
  <p:cSld name="Title, Subtitle, &amp; Bullets_1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1"/>
          <p:cNvSpPr txBox="1"/>
          <p:nvPr/>
        </p:nvSpPr>
        <p:spPr>
          <a:xfrm>
            <a:off x="1160400" y="3195450"/>
            <a:ext cx="21906300" cy="1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2" name="Google Shape;92;p61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61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94" name="Google Shape;94;p61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Blue">
  <p:cSld name="Quote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5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65"/>
          <p:cNvSpPr txBox="1">
            <a:spLocks noGrp="1"/>
          </p:cNvSpPr>
          <p:nvPr>
            <p:ph type="subTitle" idx="1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">
  <p:cSld name="Title, Subtitle, &amp; Bulle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3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7" name="Google Shape;97;p63"/>
          <p:cNvSpPr txBox="1">
            <a:spLocks noGrp="1"/>
          </p:cNvSpPr>
          <p:nvPr>
            <p:ph type="body" idx="1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98" name="Google Shape;98;p63"/>
          <p:cNvSpPr txBox="1">
            <a:spLocks noGrp="1"/>
          </p:cNvSpPr>
          <p:nvPr>
            <p:ph type="subTitle" idx="2"/>
          </p:nvPr>
        </p:nvSpPr>
        <p:spPr>
          <a:xfrm>
            <a:off x="11271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63"/>
          <p:cNvSpPr txBox="1">
            <a:spLocks noGrp="1"/>
          </p:cNvSpPr>
          <p:nvPr>
            <p:ph type="title"/>
          </p:nvPr>
        </p:nvSpPr>
        <p:spPr>
          <a:xfrm>
            <a:off x="927050" y="1290125"/>
            <a:ext cx="209364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Green">
  <p:cSld name="Quote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6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66"/>
          <p:cNvSpPr txBox="1">
            <a:spLocks noGrp="1"/>
          </p:cNvSpPr>
          <p:nvPr>
            <p:ph type="subTitle" idx="1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Red">
  <p:cSld name="Quote_3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7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" name="Google Shape;105;p67"/>
          <p:cNvSpPr txBox="1">
            <a:spLocks noGrp="1"/>
          </p:cNvSpPr>
          <p:nvPr>
            <p:ph type="subTitle" idx="1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Yellow">
  <p:cSld name="Quote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8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" name="Google Shape;108;p68"/>
          <p:cNvSpPr txBox="1">
            <a:spLocks noGrp="1"/>
          </p:cNvSpPr>
          <p:nvPr>
            <p:ph type="subTitle" idx="1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Blue">
  <p:cSld name="Title, Subtitle, &amp; Bullets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4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Google Shape;18;p54"/>
          <p:cNvSpPr txBox="1">
            <a:spLocks noGrp="1"/>
          </p:cNvSpPr>
          <p:nvPr>
            <p:ph type="subTitle" idx="1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54"/>
          <p:cNvSpPr txBox="1">
            <a:spLocks noGrp="1"/>
          </p:cNvSpPr>
          <p:nvPr>
            <p:ph type="body" idx="2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0" name="Google Shape;20;p54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 - Half slide">
  <p:cSld name="Title, Subtitle, &amp; Bullets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4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" name="Google Shape;23;p64"/>
          <p:cNvSpPr txBox="1">
            <a:spLocks noGrp="1"/>
          </p:cNvSpPr>
          <p:nvPr>
            <p:ph type="body" idx="1"/>
          </p:nvPr>
        </p:nvSpPr>
        <p:spPr>
          <a:xfrm>
            <a:off x="1203350" y="4249150"/>
            <a:ext cx="88350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4" name="Google Shape;24;p64"/>
          <p:cNvSpPr txBox="1">
            <a:spLocks noGrp="1"/>
          </p:cNvSpPr>
          <p:nvPr>
            <p:ph type="title"/>
          </p:nvPr>
        </p:nvSpPr>
        <p:spPr>
          <a:xfrm>
            <a:off x="927050" y="1290125"/>
            <a:ext cx="93876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64"/>
          <p:cNvSpPr txBox="1">
            <a:spLocks noGrp="1"/>
          </p:cNvSpPr>
          <p:nvPr>
            <p:ph type="subTitle" idx="2"/>
          </p:nvPr>
        </p:nvSpPr>
        <p:spPr>
          <a:xfrm>
            <a:off x="1127150" y="3035275"/>
            <a:ext cx="88350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rgbClr val="75787B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64"/>
          <p:cNvSpPr/>
          <p:nvPr/>
        </p:nvSpPr>
        <p:spPr>
          <a:xfrm>
            <a:off x="12262975" y="12150"/>
            <a:ext cx="12120900" cy="13716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de">
  <p:cSld name="Quot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Blue">
  <p:cSld name="Title, Subtitle, &amp; Bullets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0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" name="Google Shape;34;p50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50"/>
          <p:cNvSpPr txBox="1">
            <a:spLocks noGrp="1"/>
          </p:cNvSpPr>
          <p:nvPr>
            <p:ph type="subTitle" idx="1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rgbClr val="1A73E8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50"/>
          <p:cNvSpPr txBox="1">
            <a:spLocks noGrp="1"/>
          </p:cNvSpPr>
          <p:nvPr>
            <p:ph type="body" idx="2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Yellow">
  <p:cSld name="Title, Subtitle, &amp; Bullets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1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" name="Google Shape;39;p51"/>
          <p:cNvSpPr txBox="1"/>
          <p:nvPr/>
        </p:nvSpPr>
        <p:spPr>
          <a:xfrm>
            <a:off x="0" y="0"/>
            <a:ext cx="3000000" cy="82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51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41" name="Google Shape;41;p51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51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Green">
  <p:cSld name="Title, Subtitle, &amp; Bullets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2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" name="Google Shape;45;p52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46" name="Google Shape;46;p52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52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Red">
  <p:cSld name="Title, Subtitle, &amp; Bullets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3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marR="0" lvl="0" indent="-2222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53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1" name="Google Shape;51;p53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93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53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4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7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44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44"/>
          <p:cNvSpPr txBox="1">
            <a:spLocks noGrp="1"/>
          </p:cNvSpPr>
          <p:nvPr>
            <p:ph type="body" idx="1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marR="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●"/>
              <a:defRPr sz="4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○"/>
              <a:defRPr sz="4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■"/>
              <a:defRPr sz="36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●"/>
              <a:defRPr sz="36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●"/>
              <a:defRPr sz="30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>
            <a:spLocks noGrp="1"/>
          </p:cNvSpPr>
          <p:nvPr>
            <p:ph type="title"/>
          </p:nvPr>
        </p:nvSpPr>
        <p:spPr>
          <a:xfrm>
            <a:off x="3210975" y="4609100"/>
            <a:ext cx="14420400" cy="40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2000" dirty="0">
                <a:solidFill>
                  <a:srgbClr val="1A1A1A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Team 8</a:t>
            </a:r>
            <a:r>
              <a:rPr lang="en-US" sz="11000" b="1" dirty="0">
                <a:solidFill>
                  <a:srgbClr val="1A1A1A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1000" b="1" dirty="0">
              <a:solidFill>
                <a:srgbClr val="1A1A1A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1000" b="1" dirty="0">
                <a:solidFill>
                  <a:srgbClr val="1A1A1A"/>
                </a:solidFill>
                <a:latin typeface="Open Sans"/>
                <a:ea typeface="Open Sans"/>
                <a:cs typeface="Open Sans"/>
                <a:sym typeface="Open Sans"/>
              </a:rPr>
              <a:t>  	</a:t>
            </a:r>
            <a:r>
              <a:rPr lang="en-US" sz="9000" dirty="0">
                <a:solidFill>
                  <a:srgbClr val="1A1A1A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w/ </a:t>
            </a:r>
            <a:r>
              <a:rPr lang="en-US" sz="9000" dirty="0">
                <a:solidFill>
                  <a:srgbClr val="1155CC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7even</a:t>
            </a:r>
            <a:r>
              <a:rPr lang="en-US" sz="9000" dirty="0">
                <a:solidFill>
                  <a:srgbClr val="1A1A1A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 Guys</a:t>
            </a:r>
            <a:endParaRPr sz="9000" dirty="0">
              <a:solidFill>
                <a:srgbClr val="1155CC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14" name="Google Shape;114;p2"/>
          <p:cNvSpPr txBox="1">
            <a:spLocks noGrp="1"/>
          </p:cNvSpPr>
          <p:nvPr>
            <p:ph type="subTitle" idx="2"/>
          </p:nvPr>
        </p:nvSpPr>
        <p:spPr>
          <a:xfrm>
            <a:off x="3524450" y="9060800"/>
            <a:ext cx="93609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b="1">
                <a:solidFill>
                  <a:srgbClr val="1155CC"/>
                </a:solidFill>
              </a:rPr>
              <a:t>Infinite Integer Calculator</a:t>
            </a:r>
            <a:endParaRPr b="1">
              <a:solidFill>
                <a:srgbClr val="1155CC"/>
              </a:solidFill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2170325" y="1930575"/>
            <a:ext cx="8592900" cy="1400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"/>
          <p:cNvSpPr txBox="1">
            <a:spLocks noGrp="1"/>
          </p:cNvSpPr>
          <p:nvPr>
            <p:ph type="title"/>
          </p:nvPr>
        </p:nvSpPr>
        <p:spPr>
          <a:xfrm>
            <a:off x="2353200" y="2076825"/>
            <a:ext cx="87507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4000" b="1">
                <a:solidFill>
                  <a:srgbClr val="1A1A1A"/>
                </a:solidFill>
                <a:latin typeface="Open Sans"/>
                <a:ea typeface="Open Sans"/>
                <a:cs typeface="Open Sans"/>
                <a:sym typeface="Open Sans"/>
              </a:rPr>
              <a:t>Object Objected Programming</a:t>
            </a:r>
            <a:endParaRPr sz="4000" b="1">
              <a:solidFill>
                <a:srgbClr val="1A1A1A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Implementations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0D45BD7D-BB9C-30C7-F31F-D3895C0B93DD}"/>
              </a:ext>
            </a:extLst>
          </p:cNvPr>
          <p:cNvSpPr txBox="1">
            <a:spLocks/>
          </p:cNvSpPr>
          <p:nvPr/>
        </p:nvSpPr>
        <p:spPr>
          <a:xfrm>
            <a:off x="1152821" y="42388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1A73E8"/>
                </a:solidFill>
              </a:rPr>
              <a:t>Constructor</a:t>
            </a:r>
          </a:p>
        </p:txBody>
      </p:sp>
      <p:sp>
        <p:nvSpPr>
          <p:cNvPr id="4" name="Google Shape;130;g17da492aed7_9_39">
            <a:extLst>
              <a:ext uri="{FF2B5EF4-FFF2-40B4-BE49-F238E27FC236}">
                <a16:creationId xmlns:a16="http://schemas.microsoft.com/office/drawing/2014/main" id="{D7178F85-EFF0-3BB2-36F0-2939703BA41F}"/>
              </a:ext>
            </a:extLst>
          </p:cNvPr>
          <p:cNvSpPr txBox="1">
            <a:spLocks/>
          </p:cNvSpPr>
          <p:nvPr/>
        </p:nvSpPr>
        <p:spPr>
          <a:xfrm>
            <a:off x="1209004" y="58359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chemeClr val="tx1"/>
                </a:solidFill>
              </a:rPr>
              <a:t>Integer type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A1458AF-6376-AF65-687D-4C4A50C19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6233" y="3708400"/>
            <a:ext cx="12477830" cy="655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13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Implementations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0D45BD7D-BB9C-30C7-F31F-D3895C0B93DD}"/>
              </a:ext>
            </a:extLst>
          </p:cNvPr>
          <p:cNvSpPr txBox="1">
            <a:spLocks/>
          </p:cNvSpPr>
          <p:nvPr/>
        </p:nvSpPr>
        <p:spPr>
          <a:xfrm>
            <a:off x="1152821" y="42388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1A73E8"/>
                </a:solidFill>
              </a:rPr>
              <a:t>Constructor</a:t>
            </a:r>
          </a:p>
        </p:txBody>
      </p:sp>
      <p:sp>
        <p:nvSpPr>
          <p:cNvPr id="4" name="Google Shape;130;g17da492aed7_9_39">
            <a:extLst>
              <a:ext uri="{FF2B5EF4-FFF2-40B4-BE49-F238E27FC236}">
                <a16:creationId xmlns:a16="http://schemas.microsoft.com/office/drawing/2014/main" id="{D7178F85-EFF0-3BB2-36F0-2939703BA41F}"/>
              </a:ext>
            </a:extLst>
          </p:cNvPr>
          <p:cNvSpPr txBox="1">
            <a:spLocks/>
          </p:cNvSpPr>
          <p:nvPr/>
        </p:nvSpPr>
        <p:spPr>
          <a:xfrm>
            <a:off x="1209004" y="58359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chemeClr val="tx1"/>
                </a:solidFill>
              </a:rPr>
              <a:t>Data type</a:t>
            </a:r>
          </a:p>
        </p:txBody>
      </p:sp>
      <p:sp>
        <p:nvSpPr>
          <p:cNvPr id="5" name="Google Shape;146;g17da492aed7_9_6">
            <a:extLst>
              <a:ext uri="{FF2B5EF4-FFF2-40B4-BE49-F238E27FC236}">
                <a16:creationId xmlns:a16="http://schemas.microsoft.com/office/drawing/2014/main" id="{7A5F38B0-9B8C-2F6E-C18A-12A939F593E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398354" y="8209495"/>
            <a:ext cx="22189200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None/>
            </a:pPr>
            <a:r>
              <a:rPr lang="en-US" sz="4500" b="1" dirty="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Digits should be stored in </a:t>
            </a:r>
            <a:r>
              <a:rPr lang="en-US" sz="4500" b="1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reverse value</a:t>
            </a:r>
            <a:endParaRPr sz="4500" b="1" dirty="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 sz="4500" b="1" dirty="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505641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Implementations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0D45BD7D-BB9C-30C7-F31F-D3895C0B93DD}"/>
              </a:ext>
            </a:extLst>
          </p:cNvPr>
          <p:cNvSpPr txBox="1">
            <a:spLocks/>
          </p:cNvSpPr>
          <p:nvPr/>
        </p:nvSpPr>
        <p:spPr>
          <a:xfrm>
            <a:off x="1152821" y="42388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1A73E8"/>
                </a:solidFill>
              </a:rPr>
              <a:t>Constructor</a:t>
            </a:r>
          </a:p>
        </p:txBody>
      </p:sp>
      <p:sp>
        <p:nvSpPr>
          <p:cNvPr id="4" name="Google Shape;130;g17da492aed7_9_39">
            <a:extLst>
              <a:ext uri="{FF2B5EF4-FFF2-40B4-BE49-F238E27FC236}">
                <a16:creationId xmlns:a16="http://schemas.microsoft.com/office/drawing/2014/main" id="{D7178F85-EFF0-3BB2-36F0-2939703BA41F}"/>
              </a:ext>
            </a:extLst>
          </p:cNvPr>
          <p:cNvSpPr txBox="1">
            <a:spLocks/>
          </p:cNvSpPr>
          <p:nvPr/>
        </p:nvSpPr>
        <p:spPr>
          <a:xfrm>
            <a:off x="1209003" y="5835950"/>
            <a:ext cx="13082729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chemeClr val="tx1"/>
                </a:solidFill>
              </a:rPr>
              <a:t>Copy Constructor</a:t>
            </a:r>
          </a:p>
        </p:txBody>
      </p:sp>
    </p:spTree>
    <p:extLst>
      <p:ext uri="{BB962C8B-B14F-4D97-AF65-F5344CB8AC3E}">
        <p14:creationId xmlns:p14="http://schemas.microsoft.com/office/powerpoint/2010/main" val="531505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Implementations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0D45BD7D-BB9C-30C7-F31F-D3895C0B93DD}"/>
              </a:ext>
            </a:extLst>
          </p:cNvPr>
          <p:cNvSpPr txBox="1">
            <a:spLocks/>
          </p:cNvSpPr>
          <p:nvPr/>
        </p:nvSpPr>
        <p:spPr>
          <a:xfrm>
            <a:off x="1152821" y="42388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1A73E8"/>
                </a:solidFill>
              </a:rPr>
              <a:t>Constructor</a:t>
            </a:r>
          </a:p>
        </p:txBody>
      </p:sp>
      <p:sp>
        <p:nvSpPr>
          <p:cNvPr id="4" name="Google Shape;130;g17da492aed7_9_39">
            <a:extLst>
              <a:ext uri="{FF2B5EF4-FFF2-40B4-BE49-F238E27FC236}">
                <a16:creationId xmlns:a16="http://schemas.microsoft.com/office/drawing/2014/main" id="{D7178F85-EFF0-3BB2-36F0-2939703BA41F}"/>
              </a:ext>
            </a:extLst>
          </p:cNvPr>
          <p:cNvSpPr txBox="1">
            <a:spLocks/>
          </p:cNvSpPr>
          <p:nvPr/>
        </p:nvSpPr>
        <p:spPr>
          <a:xfrm>
            <a:off x="1209003" y="5835950"/>
            <a:ext cx="13082729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chemeClr val="tx1"/>
                </a:solidFill>
              </a:rPr>
              <a:t>Default constructor</a:t>
            </a:r>
          </a:p>
        </p:txBody>
      </p:sp>
      <p:sp>
        <p:nvSpPr>
          <p:cNvPr id="5" name="Google Shape;146;g17da492aed7_9_6">
            <a:extLst>
              <a:ext uri="{FF2B5EF4-FFF2-40B4-BE49-F238E27FC236}">
                <a16:creationId xmlns:a16="http://schemas.microsoft.com/office/drawing/2014/main" id="{7A5F38B0-9B8C-2F6E-C18A-12A939F593E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398354" y="8209495"/>
            <a:ext cx="22189200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None/>
            </a:pPr>
            <a:r>
              <a:rPr lang="en-US" sz="4500" b="1" dirty="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Initialize the internal members</a:t>
            </a:r>
            <a:endParaRPr sz="4500" b="1" dirty="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 sz="4500" b="1" dirty="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611624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Implementations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0D45BD7D-BB9C-30C7-F31F-D3895C0B93DD}"/>
              </a:ext>
            </a:extLst>
          </p:cNvPr>
          <p:cNvSpPr txBox="1">
            <a:spLocks/>
          </p:cNvSpPr>
          <p:nvPr/>
        </p:nvSpPr>
        <p:spPr>
          <a:xfrm>
            <a:off x="1152821" y="42388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1A73E8"/>
                </a:solidFill>
              </a:rPr>
              <a:t>Destructor</a:t>
            </a:r>
          </a:p>
        </p:txBody>
      </p:sp>
      <p:sp>
        <p:nvSpPr>
          <p:cNvPr id="5" name="Google Shape;146;g17da492aed7_9_6">
            <a:extLst>
              <a:ext uri="{FF2B5EF4-FFF2-40B4-BE49-F238E27FC236}">
                <a16:creationId xmlns:a16="http://schemas.microsoft.com/office/drawing/2014/main" id="{7A5F38B0-9B8C-2F6E-C18A-12A939F593E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398354" y="8209495"/>
            <a:ext cx="22189200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None/>
            </a:pPr>
            <a:r>
              <a:rPr lang="en-US" sz="4500" b="1" dirty="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To free the digits ( Since we allocated memory dynamically )</a:t>
            </a:r>
            <a:endParaRPr sz="4500" b="1" dirty="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 sz="4500" b="1" dirty="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585790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Implementations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0D45BD7D-BB9C-30C7-F31F-D3895C0B93DD}"/>
              </a:ext>
            </a:extLst>
          </p:cNvPr>
          <p:cNvSpPr txBox="1">
            <a:spLocks/>
          </p:cNvSpPr>
          <p:nvPr/>
        </p:nvSpPr>
        <p:spPr>
          <a:xfrm>
            <a:off x="1152821" y="42388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1A73E8"/>
                </a:solidFill>
              </a:rPr>
              <a:t>Comparator</a:t>
            </a:r>
          </a:p>
        </p:txBody>
      </p:sp>
      <p:sp>
        <p:nvSpPr>
          <p:cNvPr id="4" name="Google Shape;130;g17da492aed7_9_39">
            <a:extLst>
              <a:ext uri="{FF2B5EF4-FFF2-40B4-BE49-F238E27FC236}">
                <a16:creationId xmlns:a16="http://schemas.microsoft.com/office/drawing/2014/main" id="{D7178F85-EFF0-3BB2-36F0-2939703BA41F}"/>
              </a:ext>
            </a:extLst>
          </p:cNvPr>
          <p:cNvSpPr txBox="1">
            <a:spLocks/>
          </p:cNvSpPr>
          <p:nvPr/>
        </p:nvSpPr>
        <p:spPr>
          <a:xfrm>
            <a:off x="1209003" y="5835950"/>
            <a:ext cx="13082729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chemeClr val="tx1"/>
                </a:solidFill>
              </a:rPr>
              <a:t>Relational Operator</a:t>
            </a:r>
          </a:p>
        </p:txBody>
      </p:sp>
      <p:sp>
        <p:nvSpPr>
          <p:cNvPr id="5" name="Google Shape;146;g17da492aed7_9_6">
            <a:extLst>
              <a:ext uri="{FF2B5EF4-FFF2-40B4-BE49-F238E27FC236}">
                <a16:creationId xmlns:a16="http://schemas.microsoft.com/office/drawing/2014/main" id="{7A5F38B0-9B8C-2F6E-C18A-12A939F593E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398354" y="8209495"/>
            <a:ext cx="22189200" cy="295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AutoNum type="arabicPeriod"/>
            </a:pPr>
            <a:r>
              <a:rPr lang="en-US" sz="4500" b="1" dirty="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Compare sign</a:t>
            </a:r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AutoNum type="arabicPeriod"/>
            </a:pPr>
            <a:r>
              <a:rPr lang="en-US" sz="4500" b="1" dirty="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Compare length</a:t>
            </a:r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AutoNum type="arabicPeriod"/>
            </a:pPr>
            <a:r>
              <a:rPr lang="en-US" sz="4500" b="1" dirty="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Or compare from the end of the digit array</a:t>
            </a:r>
            <a:endParaRPr sz="4500" b="1" dirty="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 sz="4500" b="1" dirty="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907617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Implementations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0D45BD7D-BB9C-30C7-F31F-D3895C0B93DD}"/>
              </a:ext>
            </a:extLst>
          </p:cNvPr>
          <p:cNvSpPr txBox="1">
            <a:spLocks/>
          </p:cNvSpPr>
          <p:nvPr/>
        </p:nvSpPr>
        <p:spPr>
          <a:xfrm>
            <a:off x="1152821" y="42388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1A73E8"/>
                </a:solidFill>
              </a:rPr>
              <a:t>Comparator</a:t>
            </a:r>
          </a:p>
        </p:txBody>
      </p:sp>
      <p:sp>
        <p:nvSpPr>
          <p:cNvPr id="4" name="Google Shape;130;g17da492aed7_9_39">
            <a:extLst>
              <a:ext uri="{FF2B5EF4-FFF2-40B4-BE49-F238E27FC236}">
                <a16:creationId xmlns:a16="http://schemas.microsoft.com/office/drawing/2014/main" id="{D7178F85-EFF0-3BB2-36F0-2939703BA41F}"/>
              </a:ext>
            </a:extLst>
          </p:cNvPr>
          <p:cNvSpPr txBox="1">
            <a:spLocks/>
          </p:cNvSpPr>
          <p:nvPr/>
        </p:nvSpPr>
        <p:spPr>
          <a:xfrm>
            <a:off x="1209003" y="5835950"/>
            <a:ext cx="13082729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chemeClr val="tx1"/>
                </a:solidFill>
              </a:rPr>
              <a:t>Others</a:t>
            </a:r>
          </a:p>
        </p:txBody>
      </p:sp>
      <p:sp>
        <p:nvSpPr>
          <p:cNvPr id="5" name="Google Shape;146;g17da492aed7_9_6">
            <a:extLst>
              <a:ext uri="{FF2B5EF4-FFF2-40B4-BE49-F238E27FC236}">
                <a16:creationId xmlns:a16="http://schemas.microsoft.com/office/drawing/2014/main" id="{7A5F38B0-9B8C-2F6E-C18A-12A939F593E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398354" y="8209495"/>
            <a:ext cx="22189200" cy="2262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AutoNum type="arabicPeriod"/>
            </a:pPr>
            <a:r>
              <a:rPr lang="en-US" sz="4500" b="1" dirty="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Compare length</a:t>
            </a:r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AutoNum type="arabicPeriod"/>
            </a:pPr>
            <a:r>
              <a:rPr lang="en-US" sz="4500" b="1" dirty="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Or compare from the end of the digit array</a:t>
            </a:r>
            <a:endParaRPr sz="4500" b="1" dirty="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 sz="4500" b="1" dirty="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5834317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Implementations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0D45BD7D-BB9C-30C7-F31F-D3895C0B93DD}"/>
              </a:ext>
            </a:extLst>
          </p:cNvPr>
          <p:cNvSpPr txBox="1">
            <a:spLocks/>
          </p:cNvSpPr>
          <p:nvPr/>
        </p:nvSpPr>
        <p:spPr>
          <a:xfrm>
            <a:off x="1152821" y="42388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1A73E8"/>
                </a:solidFill>
              </a:rPr>
              <a:t>Comparator</a:t>
            </a:r>
          </a:p>
        </p:txBody>
      </p:sp>
      <p:sp>
        <p:nvSpPr>
          <p:cNvPr id="4" name="Google Shape;130;g17da492aed7_9_39">
            <a:extLst>
              <a:ext uri="{FF2B5EF4-FFF2-40B4-BE49-F238E27FC236}">
                <a16:creationId xmlns:a16="http://schemas.microsoft.com/office/drawing/2014/main" id="{D7178F85-EFF0-3BB2-36F0-2939703BA41F}"/>
              </a:ext>
            </a:extLst>
          </p:cNvPr>
          <p:cNvSpPr txBox="1">
            <a:spLocks/>
          </p:cNvSpPr>
          <p:nvPr/>
        </p:nvSpPr>
        <p:spPr>
          <a:xfrm>
            <a:off x="1209003" y="5835950"/>
            <a:ext cx="17197530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00B050"/>
                </a:solidFill>
              </a:rPr>
              <a:t>Shallow</a:t>
            </a:r>
            <a:r>
              <a:rPr lang="en-US" sz="10000" b="1" dirty="0">
                <a:solidFill>
                  <a:schemeClr val="tx1"/>
                </a:solidFill>
              </a:rPr>
              <a:t> vs </a:t>
            </a:r>
            <a:r>
              <a:rPr lang="en-US" sz="10000" b="1" dirty="0">
                <a:solidFill>
                  <a:srgbClr val="FF0000"/>
                </a:solidFill>
              </a:rPr>
              <a:t>Deep</a:t>
            </a:r>
            <a:r>
              <a:rPr lang="en-US" sz="10000" b="1" dirty="0">
                <a:solidFill>
                  <a:schemeClr val="tx1"/>
                </a:solidFill>
              </a:rPr>
              <a:t> Copy</a:t>
            </a:r>
          </a:p>
        </p:txBody>
      </p:sp>
      <p:sp>
        <p:nvSpPr>
          <p:cNvPr id="8" name="Google Shape;146;g17da492aed7_9_6">
            <a:extLst>
              <a:ext uri="{FF2B5EF4-FFF2-40B4-BE49-F238E27FC236}">
                <a16:creationId xmlns:a16="http://schemas.microsoft.com/office/drawing/2014/main" id="{E11395A9-3E42-0A85-F393-5BD3B3BCD18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398354" y="8209495"/>
            <a:ext cx="22189200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AutoNum type="arabicPeriod"/>
            </a:pPr>
            <a:r>
              <a:rPr lang="en-US" sz="4500" b="1" dirty="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Save memory</a:t>
            </a:r>
          </a:p>
          <a:p>
            <a:pPr marL="914400" lvl="0" indent="-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AutoNum type="arabicPeriod"/>
            </a:pPr>
            <a:r>
              <a:rPr lang="en-US" sz="4500" b="1" dirty="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Ensure that digits are not changed</a:t>
            </a:r>
          </a:p>
        </p:txBody>
      </p:sp>
    </p:spTree>
    <p:extLst>
      <p:ext uri="{BB962C8B-B14F-4D97-AF65-F5344CB8AC3E}">
        <p14:creationId xmlns:p14="http://schemas.microsoft.com/office/powerpoint/2010/main" val="3027691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0D45BD7D-BB9C-30C7-F31F-D3895C0B93DD}"/>
              </a:ext>
            </a:extLst>
          </p:cNvPr>
          <p:cNvSpPr txBox="1">
            <a:spLocks/>
          </p:cNvSpPr>
          <p:nvPr/>
        </p:nvSpPr>
        <p:spPr>
          <a:xfrm>
            <a:off x="1152821" y="42388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1A73E8"/>
                </a:solidFill>
              </a:rPr>
              <a:t>Carry</a:t>
            </a:r>
          </a:p>
        </p:txBody>
      </p:sp>
      <p:sp>
        <p:nvSpPr>
          <p:cNvPr id="4" name="Google Shape;130;g17da492aed7_9_39">
            <a:extLst>
              <a:ext uri="{FF2B5EF4-FFF2-40B4-BE49-F238E27FC236}">
                <a16:creationId xmlns:a16="http://schemas.microsoft.com/office/drawing/2014/main" id="{D7178F85-EFF0-3BB2-36F0-2939703BA41F}"/>
              </a:ext>
            </a:extLst>
          </p:cNvPr>
          <p:cNvSpPr txBox="1">
            <a:spLocks/>
          </p:cNvSpPr>
          <p:nvPr/>
        </p:nvSpPr>
        <p:spPr>
          <a:xfrm>
            <a:off x="1209003" y="5835950"/>
            <a:ext cx="17197530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0000" b="1" dirty="0">
                <a:solidFill>
                  <a:srgbClr val="1A73E8"/>
                </a:solidFill>
              </a:rPr>
              <a:t>Char to Int</a:t>
            </a:r>
          </a:p>
        </p:txBody>
      </p:sp>
    </p:spTree>
    <p:extLst>
      <p:ext uri="{BB962C8B-B14F-4D97-AF65-F5344CB8AC3E}">
        <p14:creationId xmlns:p14="http://schemas.microsoft.com/office/powerpoint/2010/main" val="124187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0D45BD7D-BB9C-30C7-F31F-D3895C0B93DD}"/>
              </a:ext>
            </a:extLst>
          </p:cNvPr>
          <p:cNvSpPr txBox="1">
            <a:spLocks/>
          </p:cNvSpPr>
          <p:nvPr/>
        </p:nvSpPr>
        <p:spPr>
          <a:xfrm>
            <a:off x="1152821" y="42388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1A73E8"/>
                </a:solidFill>
              </a:rPr>
              <a:t>Add </a:t>
            </a:r>
            <a:r>
              <a:rPr lang="en-US" sz="10000" b="1" dirty="0">
                <a:solidFill>
                  <a:srgbClr val="FBBC04"/>
                </a:solidFill>
              </a:rPr>
              <a:t>Sub</a:t>
            </a:r>
          </a:p>
        </p:txBody>
      </p:sp>
      <p:sp>
        <p:nvSpPr>
          <p:cNvPr id="4" name="Google Shape;130;g17da492aed7_9_39">
            <a:extLst>
              <a:ext uri="{FF2B5EF4-FFF2-40B4-BE49-F238E27FC236}">
                <a16:creationId xmlns:a16="http://schemas.microsoft.com/office/drawing/2014/main" id="{D7178F85-EFF0-3BB2-36F0-2939703BA41F}"/>
              </a:ext>
            </a:extLst>
          </p:cNvPr>
          <p:cNvSpPr txBox="1">
            <a:spLocks/>
          </p:cNvSpPr>
          <p:nvPr/>
        </p:nvSpPr>
        <p:spPr>
          <a:xfrm>
            <a:off x="1152821" y="6607842"/>
            <a:ext cx="17197530" cy="2646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7000" b="1" dirty="0">
                <a:solidFill>
                  <a:schemeClr val="tx1"/>
                </a:solidFill>
              </a:rPr>
              <a:t>Since arithmetic operators do not always perform its original operations.</a:t>
            </a:r>
          </a:p>
        </p:txBody>
      </p:sp>
    </p:spTree>
    <p:extLst>
      <p:ext uri="{BB962C8B-B14F-4D97-AF65-F5344CB8AC3E}">
        <p14:creationId xmlns:p14="http://schemas.microsoft.com/office/powerpoint/2010/main" val="4060908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7da492aed7_9_25"/>
          <p:cNvSpPr txBox="1">
            <a:spLocks noGrp="1"/>
          </p:cNvSpPr>
          <p:nvPr>
            <p:ph type="title"/>
          </p:nvPr>
        </p:nvSpPr>
        <p:spPr>
          <a:xfrm>
            <a:off x="4712925" y="4088725"/>
            <a:ext cx="145713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Demonstration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124" name="Google Shape;124;g17da492aed7_9_25"/>
          <p:cNvSpPr txBox="1"/>
          <p:nvPr/>
        </p:nvSpPr>
        <p:spPr>
          <a:xfrm>
            <a:off x="10014100" y="5718950"/>
            <a:ext cx="1366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ABFFCB9-7D2B-19CD-3A1A-21658C73873C}"/>
              </a:ext>
            </a:extLst>
          </p:cNvPr>
          <p:cNvSpPr/>
          <p:nvPr/>
        </p:nvSpPr>
        <p:spPr>
          <a:xfrm>
            <a:off x="9878792" y="4742187"/>
            <a:ext cx="3471333" cy="347133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0" b="1" dirty="0">
                <a:solidFill>
                  <a:srgbClr val="1A1A1A"/>
                </a:solidFill>
              </a:rPr>
              <a:t>C</a:t>
            </a:r>
            <a:endParaRPr lang="ko-KR" altLang="en-US" sz="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2C38D8-790C-77AD-B4D4-52B055E9F74F}"/>
              </a:ext>
            </a:extLst>
          </p:cNvPr>
          <p:cNvSpPr txBox="1"/>
          <p:nvPr/>
        </p:nvSpPr>
        <p:spPr>
          <a:xfrm>
            <a:off x="10344459" y="6150114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1A1A1A"/>
                </a:solidFill>
              </a:rPr>
              <a:t>=&gt; Initialized with 0</a:t>
            </a:r>
            <a:endParaRPr lang="ko-KR" altLang="en-US" sz="4000" dirty="0"/>
          </a:p>
        </p:txBody>
      </p:sp>
      <p:sp>
        <p:nvSpPr>
          <p:cNvPr id="12" name="Google Shape;130;g17da492aed7_9_39">
            <a:extLst>
              <a:ext uri="{FF2B5EF4-FFF2-40B4-BE49-F238E27FC236}">
                <a16:creationId xmlns:a16="http://schemas.microsoft.com/office/drawing/2014/main" id="{FF5C4102-8D59-01E1-4D83-C926EB826FF3}"/>
              </a:ext>
            </a:extLst>
          </p:cNvPr>
          <p:cNvSpPr txBox="1">
            <a:spLocks/>
          </p:cNvSpPr>
          <p:nvPr/>
        </p:nvSpPr>
        <p:spPr>
          <a:xfrm>
            <a:off x="1035401" y="2879571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0000" b="1" dirty="0">
                <a:solidFill>
                  <a:srgbClr val="1A73E8"/>
                </a:solidFill>
              </a:rPr>
              <a:t>Add</a:t>
            </a:r>
            <a:endParaRPr lang="en-US" sz="10000" b="1" dirty="0">
              <a:solidFill>
                <a:srgbClr val="FBBC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3419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F69EF11-1010-EE7A-89E4-C04BD30EA39F}"/>
              </a:ext>
            </a:extLst>
          </p:cNvPr>
          <p:cNvSpPr/>
          <p:nvPr/>
        </p:nvSpPr>
        <p:spPr>
          <a:xfrm>
            <a:off x="9335745" y="3816972"/>
            <a:ext cx="7489917" cy="188806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9600" b="1" dirty="0">
                <a:solidFill>
                  <a:srgbClr val="1A1A1A"/>
                </a:solidFill>
              </a:rPr>
              <a:t>4 5 3 9 1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4214452-6399-79A0-FDD7-9252EAB9E24D}"/>
              </a:ext>
            </a:extLst>
          </p:cNvPr>
          <p:cNvSpPr/>
          <p:nvPr/>
        </p:nvSpPr>
        <p:spPr>
          <a:xfrm>
            <a:off x="9335746" y="8261974"/>
            <a:ext cx="1879599" cy="1888067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9600" b="1" dirty="0">
                <a:solidFill>
                  <a:srgbClr val="1A1A1A"/>
                </a:solidFill>
              </a:rPr>
              <a:t>4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E253928-DDBB-347C-FE47-B0C9A106D04C}"/>
              </a:ext>
            </a:extLst>
          </p:cNvPr>
          <p:cNvSpPr/>
          <p:nvPr/>
        </p:nvSpPr>
        <p:spPr>
          <a:xfrm>
            <a:off x="11215345" y="8261973"/>
            <a:ext cx="6341534" cy="1888067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9600" b="1" dirty="0">
                <a:solidFill>
                  <a:srgbClr val="1A1A1A"/>
                </a:solidFill>
              </a:rPr>
              <a:t>5 3 9 1</a:t>
            </a:r>
            <a:endParaRPr lang="ko-KR" altLang="en-US" dirty="0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3F06F8C-553E-D58D-BD82-8ECBF9C262D4}"/>
              </a:ext>
            </a:extLst>
          </p:cNvPr>
          <p:cNvCxnSpPr/>
          <p:nvPr/>
        </p:nvCxnSpPr>
        <p:spPr>
          <a:xfrm>
            <a:off x="10199345" y="5967506"/>
            <a:ext cx="0" cy="185420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Google Shape;130;g17da492aed7_9_39">
            <a:extLst>
              <a:ext uri="{FF2B5EF4-FFF2-40B4-BE49-F238E27FC236}">
                <a16:creationId xmlns:a16="http://schemas.microsoft.com/office/drawing/2014/main" id="{0869E480-C8F7-F38C-95D8-BECFB2324D72}"/>
              </a:ext>
            </a:extLst>
          </p:cNvPr>
          <p:cNvSpPr txBox="1">
            <a:spLocks/>
          </p:cNvSpPr>
          <p:nvPr/>
        </p:nvSpPr>
        <p:spPr>
          <a:xfrm>
            <a:off x="1035401" y="2879571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0000" b="1" dirty="0">
                <a:solidFill>
                  <a:srgbClr val="1A73E8"/>
                </a:solidFill>
              </a:rPr>
              <a:t>Add</a:t>
            </a:r>
            <a:endParaRPr lang="en-US" sz="10000" b="1" dirty="0">
              <a:solidFill>
                <a:srgbClr val="FBBC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2479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F69EF11-1010-EE7A-89E4-C04BD30EA39F}"/>
              </a:ext>
            </a:extLst>
          </p:cNvPr>
          <p:cNvSpPr/>
          <p:nvPr/>
        </p:nvSpPr>
        <p:spPr>
          <a:xfrm>
            <a:off x="10085937" y="3451775"/>
            <a:ext cx="5020363" cy="188806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9600" b="1" dirty="0">
                <a:solidFill>
                  <a:srgbClr val="1A1A1A"/>
                </a:solidFill>
              </a:rPr>
              <a:t>2 1 9 2 8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4214452-6399-79A0-FDD7-9252EAB9E24D}"/>
              </a:ext>
            </a:extLst>
          </p:cNvPr>
          <p:cNvSpPr/>
          <p:nvPr/>
        </p:nvSpPr>
        <p:spPr>
          <a:xfrm>
            <a:off x="10085937" y="5807433"/>
            <a:ext cx="5020363" cy="1888067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9600" b="1" dirty="0">
                <a:solidFill>
                  <a:srgbClr val="1A1A1A"/>
                </a:solidFill>
              </a:rPr>
              <a:t>4 5 3 9 1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E253928-DDBB-347C-FE47-B0C9A106D04C}"/>
              </a:ext>
            </a:extLst>
          </p:cNvPr>
          <p:cNvSpPr/>
          <p:nvPr/>
        </p:nvSpPr>
        <p:spPr>
          <a:xfrm>
            <a:off x="15106299" y="8620812"/>
            <a:ext cx="988917" cy="1888067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9600" b="1" dirty="0">
                <a:solidFill>
                  <a:srgbClr val="1A1A1A"/>
                </a:solidFill>
              </a:rPr>
              <a:t>1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FA873A9-83EE-7B6C-50A7-676230DD1333}"/>
              </a:ext>
            </a:extLst>
          </p:cNvPr>
          <p:cNvSpPr/>
          <p:nvPr/>
        </p:nvSpPr>
        <p:spPr>
          <a:xfrm>
            <a:off x="9374820" y="8612059"/>
            <a:ext cx="5731479" cy="1888067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9600" b="1" dirty="0">
                <a:solidFill>
                  <a:srgbClr val="1A1A1A"/>
                </a:solidFill>
              </a:rPr>
              <a:t>6 6 2 2 0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9F19AAA4-E83F-ADE3-811E-CD229A3429A4}"/>
              </a:ext>
            </a:extLst>
          </p:cNvPr>
          <p:cNvCxnSpPr>
            <a:cxnSpLocks/>
          </p:cNvCxnSpPr>
          <p:nvPr/>
        </p:nvCxnSpPr>
        <p:spPr>
          <a:xfrm>
            <a:off x="10609720" y="7803471"/>
            <a:ext cx="0" cy="717652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B898736F-6FFD-4A5B-6528-FAE18C341B79}"/>
              </a:ext>
            </a:extLst>
          </p:cNvPr>
          <p:cNvCxnSpPr>
            <a:cxnSpLocks/>
          </p:cNvCxnSpPr>
          <p:nvPr/>
        </p:nvCxnSpPr>
        <p:spPr>
          <a:xfrm>
            <a:off x="11641009" y="7803471"/>
            <a:ext cx="0" cy="717652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8952B4A-4CB5-E466-78CD-5EB0F07B9AFF}"/>
              </a:ext>
            </a:extLst>
          </p:cNvPr>
          <p:cNvCxnSpPr>
            <a:cxnSpLocks/>
          </p:cNvCxnSpPr>
          <p:nvPr/>
        </p:nvCxnSpPr>
        <p:spPr>
          <a:xfrm>
            <a:off x="13647362" y="7803471"/>
            <a:ext cx="0" cy="424688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8F89F71-131A-4516-88A4-543C40F0DF25}"/>
              </a:ext>
            </a:extLst>
          </p:cNvPr>
          <p:cNvCxnSpPr>
            <a:cxnSpLocks/>
          </p:cNvCxnSpPr>
          <p:nvPr/>
        </p:nvCxnSpPr>
        <p:spPr>
          <a:xfrm>
            <a:off x="12610155" y="7803471"/>
            <a:ext cx="0" cy="717652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3FE4CEB-3004-E254-D06D-2F1CC6F0374A}"/>
              </a:ext>
            </a:extLst>
          </p:cNvPr>
          <p:cNvCxnSpPr>
            <a:cxnSpLocks/>
          </p:cNvCxnSpPr>
          <p:nvPr/>
        </p:nvCxnSpPr>
        <p:spPr>
          <a:xfrm>
            <a:off x="14705284" y="7803471"/>
            <a:ext cx="0" cy="424688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BF817F2-F3FF-C0E4-05BD-CBA4DADAE29B}"/>
              </a:ext>
            </a:extLst>
          </p:cNvPr>
          <p:cNvSpPr txBox="1"/>
          <p:nvPr/>
        </p:nvSpPr>
        <p:spPr>
          <a:xfrm>
            <a:off x="13491838" y="8228159"/>
            <a:ext cx="5171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rgbClr val="1A1A1A"/>
                </a:solidFill>
              </a:rPr>
              <a:t>1</a:t>
            </a:r>
            <a:endParaRPr lang="ko-KR" altLang="en-US" sz="1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2B1EE5-F621-F1DC-ABD1-A04A0DCDA4F1}"/>
              </a:ext>
            </a:extLst>
          </p:cNvPr>
          <p:cNvSpPr txBox="1"/>
          <p:nvPr/>
        </p:nvSpPr>
        <p:spPr>
          <a:xfrm>
            <a:off x="14529044" y="8217840"/>
            <a:ext cx="5171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rgbClr val="1A1A1A"/>
                </a:solidFill>
              </a:rPr>
              <a:t>1</a:t>
            </a:r>
            <a:endParaRPr lang="ko-KR" altLang="en-US" sz="1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39B7C7-FC4B-FF00-C0E5-2C3B6498FBD5}"/>
              </a:ext>
            </a:extLst>
          </p:cNvPr>
          <p:cNvSpPr txBox="1"/>
          <p:nvPr/>
        </p:nvSpPr>
        <p:spPr>
          <a:xfrm>
            <a:off x="15567728" y="8217840"/>
            <a:ext cx="5171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rgbClr val="1A1A1A"/>
                </a:solidFill>
              </a:rPr>
              <a:t>1</a:t>
            </a:r>
            <a:endParaRPr lang="ko-KR" altLang="en-US" sz="1800" dirty="0"/>
          </a:p>
        </p:txBody>
      </p:sp>
      <p:sp>
        <p:nvSpPr>
          <p:cNvPr id="21" name="Google Shape;130;g17da492aed7_9_39">
            <a:extLst>
              <a:ext uri="{FF2B5EF4-FFF2-40B4-BE49-F238E27FC236}">
                <a16:creationId xmlns:a16="http://schemas.microsoft.com/office/drawing/2014/main" id="{708C4CA1-E86F-4144-E70A-8DD9AD0130B1}"/>
              </a:ext>
            </a:extLst>
          </p:cNvPr>
          <p:cNvSpPr txBox="1">
            <a:spLocks/>
          </p:cNvSpPr>
          <p:nvPr/>
        </p:nvSpPr>
        <p:spPr>
          <a:xfrm>
            <a:off x="1035401" y="2879571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0000" b="1" dirty="0">
                <a:solidFill>
                  <a:srgbClr val="1A73E8"/>
                </a:solidFill>
              </a:rPr>
              <a:t>Add</a:t>
            </a:r>
            <a:endParaRPr lang="en-US" sz="10000" b="1" dirty="0">
              <a:solidFill>
                <a:srgbClr val="FBBC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79263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30;g17da492aed7_9_39">
            <a:extLst>
              <a:ext uri="{FF2B5EF4-FFF2-40B4-BE49-F238E27FC236}">
                <a16:creationId xmlns:a16="http://schemas.microsoft.com/office/drawing/2014/main" id="{FF5C4102-8D59-01E1-4D83-C926EB826FF3}"/>
              </a:ext>
            </a:extLst>
          </p:cNvPr>
          <p:cNvSpPr txBox="1">
            <a:spLocks/>
          </p:cNvSpPr>
          <p:nvPr/>
        </p:nvSpPr>
        <p:spPr>
          <a:xfrm>
            <a:off x="1035401" y="2879571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0000" b="1" dirty="0">
                <a:solidFill>
                  <a:srgbClr val="FBBC04"/>
                </a:solidFill>
              </a:rPr>
              <a:t>Sub</a:t>
            </a:r>
          </a:p>
        </p:txBody>
      </p:sp>
      <p:sp>
        <p:nvSpPr>
          <p:cNvPr id="4" name="Google Shape;130;g17da492aed7_9_39">
            <a:extLst>
              <a:ext uri="{FF2B5EF4-FFF2-40B4-BE49-F238E27FC236}">
                <a16:creationId xmlns:a16="http://schemas.microsoft.com/office/drawing/2014/main" id="{6C42213C-E1D0-53D1-456F-41903D7FCD64}"/>
              </a:ext>
            </a:extLst>
          </p:cNvPr>
          <p:cNvSpPr txBox="1">
            <a:spLocks/>
          </p:cNvSpPr>
          <p:nvPr/>
        </p:nvSpPr>
        <p:spPr>
          <a:xfrm>
            <a:off x="1206087" y="5498133"/>
            <a:ext cx="17197530" cy="1569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7000" b="1" dirty="0">
                <a:solidFill>
                  <a:schemeClr val="tx1"/>
                </a:solidFill>
              </a:rPr>
              <a:t>Similar as the addition</a:t>
            </a:r>
          </a:p>
        </p:txBody>
      </p:sp>
      <p:sp>
        <p:nvSpPr>
          <p:cNvPr id="5" name="Google Shape;130;g17da492aed7_9_39">
            <a:extLst>
              <a:ext uri="{FF2B5EF4-FFF2-40B4-BE49-F238E27FC236}">
                <a16:creationId xmlns:a16="http://schemas.microsoft.com/office/drawing/2014/main" id="{FD603E1B-AB9A-5D11-1922-F66EB6A57300}"/>
              </a:ext>
            </a:extLst>
          </p:cNvPr>
          <p:cNvSpPr txBox="1">
            <a:spLocks/>
          </p:cNvSpPr>
          <p:nvPr/>
        </p:nvSpPr>
        <p:spPr>
          <a:xfrm>
            <a:off x="1292852" y="7943451"/>
            <a:ext cx="17197530" cy="1723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4000" b="1" dirty="0">
                <a:solidFill>
                  <a:schemeClr val="tx1"/>
                </a:solidFill>
              </a:rPr>
              <a:t>If result is smaller than 0</a:t>
            </a:r>
          </a:p>
          <a:p>
            <a:r>
              <a:rPr lang="en-US" altLang="ko-KR" sz="4000" b="1" dirty="0">
                <a:solidFill>
                  <a:schemeClr val="tx1"/>
                </a:solidFill>
              </a:rPr>
              <a:t>Carry occurs and 1 will be stored in the next index.</a:t>
            </a:r>
          </a:p>
        </p:txBody>
      </p:sp>
    </p:spTree>
    <p:extLst>
      <p:ext uri="{BB962C8B-B14F-4D97-AF65-F5344CB8AC3E}">
        <p14:creationId xmlns:p14="http://schemas.microsoft.com/office/powerpoint/2010/main" val="39240091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5B9E2D9-701B-F5D1-54CE-BA8E6AC61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400" y="4367927"/>
            <a:ext cx="7944797" cy="8318377"/>
          </a:xfrm>
          <a:prstGeom prst="rect">
            <a:avLst/>
          </a:prstGeom>
        </p:spPr>
      </p:pic>
      <p:sp>
        <p:nvSpPr>
          <p:cNvPr id="9" name="Google Shape;130;g17da492aed7_9_39">
            <a:extLst>
              <a:ext uri="{FF2B5EF4-FFF2-40B4-BE49-F238E27FC236}">
                <a16:creationId xmlns:a16="http://schemas.microsoft.com/office/drawing/2014/main" id="{0AD466A7-1E24-C38D-2630-254A7CC2BCC0}"/>
              </a:ext>
            </a:extLst>
          </p:cNvPr>
          <p:cNvSpPr txBox="1">
            <a:spLocks/>
          </p:cNvSpPr>
          <p:nvPr/>
        </p:nvSpPr>
        <p:spPr>
          <a:xfrm>
            <a:off x="1035400" y="26417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0000" b="1" dirty="0">
                <a:solidFill>
                  <a:srgbClr val="1A73E8"/>
                </a:solidFill>
              </a:rPr>
              <a:t>+</a:t>
            </a:r>
            <a:endParaRPr lang="en-US" sz="10000" b="1" dirty="0">
              <a:solidFill>
                <a:srgbClr val="FBBC04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286D818-0F70-3EF1-2870-7DA5BBB6F4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0886" y="2963823"/>
            <a:ext cx="7773071" cy="861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3906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30;g17da492aed7_9_39">
            <a:extLst>
              <a:ext uri="{FF2B5EF4-FFF2-40B4-BE49-F238E27FC236}">
                <a16:creationId xmlns:a16="http://schemas.microsoft.com/office/drawing/2014/main" id="{EE9F7746-4B1B-A457-35C0-FEAB3B224C69}"/>
              </a:ext>
            </a:extLst>
          </p:cNvPr>
          <p:cNvSpPr txBox="1">
            <a:spLocks/>
          </p:cNvSpPr>
          <p:nvPr/>
        </p:nvSpPr>
        <p:spPr>
          <a:xfrm>
            <a:off x="1035400" y="4539469"/>
            <a:ext cx="13096579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0000" b="1" dirty="0">
                <a:solidFill>
                  <a:srgbClr val="00B050"/>
                </a:solidFill>
              </a:rPr>
              <a:t>Positive</a:t>
            </a:r>
            <a:r>
              <a:rPr lang="en-US" altLang="ko-KR" sz="10000" b="1" dirty="0">
                <a:solidFill>
                  <a:srgbClr val="1A73E8"/>
                </a:solidFill>
              </a:rPr>
              <a:t> </a:t>
            </a:r>
            <a:r>
              <a:rPr lang="en-US" altLang="ko-KR" sz="10000" b="1" dirty="0">
                <a:solidFill>
                  <a:schemeClr val="tx1"/>
                </a:solidFill>
              </a:rPr>
              <a:t>-</a:t>
            </a:r>
            <a:r>
              <a:rPr lang="en-US" altLang="ko-KR" sz="10000" b="1" dirty="0">
                <a:solidFill>
                  <a:srgbClr val="1A73E8"/>
                </a:solidFill>
              </a:rPr>
              <a:t> </a:t>
            </a:r>
            <a:r>
              <a:rPr lang="en-US" altLang="ko-KR" sz="10000" b="1" dirty="0">
                <a:solidFill>
                  <a:srgbClr val="FF0000"/>
                </a:solidFill>
              </a:rPr>
              <a:t>Negative</a:t>
            </a:r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AACB60AA-FD04-D0D2-240D-88571AC503E0}"/>
              </a:ext>
            </a:extLst>
          </p:cNvPr>
          <p:cNvSpPr txBox="1">
            <a:spLocks/>
          </p:cNvSpPr>
          <p:nvPr/>
        </p:nvSpPr>
        <p:spPr>
          <a:xfrm>
            <a:off x="1035399" y="8963105"/>
            <a:ext cx="13096579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0000" b="1" dirty="0">
                <a:solidFill>
                  <a:srgbClr val="FF0000"/>
                </a:solidFill>
              </a:rPr>
              <a:t>Negative</a:t>
            </a:r>
            <a:r>
              <a:rPr lang="en-US" altLang="ko-KR" sz="10000" b="1" dirty="0">
                <a:solidFill>
                  <a:srgbClr val="1A73E8"/>
                </a:solidFill>
              </a:rPr>
              <a:t> </a:t>
            </a:r>
            <a:r>
              <a:rPr lang="en-US" altLang="ko-KR" sz="10000" b="1" dirty="0">
                <a:solidFill>
                  <a:schemeClr val="tx1"/>
                </a:solidFill>
              </a:rPr>
              <a:t>-</a:t>
            </a:r>
            <a:r>
              <a:rPr lang="en-US" altLang="ko-KR" sz="10000" b="1" dirty="0">
                <a:solidFill>
                  <a:srgbClr val="1A73E8"/>
                </a:solidFill>
              </a:rPr>
              <a:t> </a:t>
            </a:r>
            <a:r>
              <a:rPr lang="en-US" altLang="ko-KR" sz="10000" b="1" dirty="0">
                <a:solidFill>
                  <a:srgbClr val="00B050"/>
                </a:solidFill>
              </a:rPr>
              <a:t>Positive</a:t>
            </a:r>
            <a:endParaRPr lang="en-US" altLang="ko-KR" sz="10000" b="1" dirty="0">
              <a:solidFill>
                <a:srgbClr val="FF0000"/>
              </a:solidFill>
            </a:endParaRPr>
          </a:p>
        </p:txBody>
      </p:sp>
      <p:sp>
        <p:nvSpPr>
          <p:cNvPr id="8" name="Google Shape;130;g17da492aed7_9_39">
            <a:extLst>
              <a:ext uri="{FF2B5EF4-FFF2-40B4-BE49-F238E27FC236}">
                <a16:creationId xmlns:a16="http://schemas.microsoft.com/office/drawing/2014/main" id="{95806B8B-1575-6624-07B9-91D29B341F61}"/>
              </a:ext>
            </a:extLst>
          </p:cNvPr>
          <p:cNvSpPr txBox="1">
            <a:spLocks/>
          </p:cNvSpPr>
          <p:nvPr/>
        </p:nvSpPr>
        <p:spPr>
          <a:xfrm>
            <a:off x="1063654" y="1639910"/>
            <a:ext cx="9041046" cy="357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0" b="1" dirty="0">
                <a:solidFill>
                  <a:srgbClr val="FBBC04"/>
                </a:solidFill>
              </a:rPr>
              <a:t>-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C87572E-86C4-9693-307B-B2DF16A1A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0943" y="2641750"/>
            <a:ext cx="8899256" cy="440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9816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30;g17da492aed7_9_39">
            <a:extLst>
              <a:ext uri="{FF2B5EF4-FFF2-40B4-BE49-F238E27FC236}">
                <a16:creationId xmlns:a16="http://schemas.microsoft.com/office/drawing/2014/main" id="{EE9F7746-4B1B-A457-35C0-FEAB3B224C69}"/>
              </a:ext>
            </a:extLst>
          </p:cNvPr>
          <p:cNvSpPr txBox="1">
            <a:spLocks/>
          </p:cNvSpPr>
          <p:nvPr/>
        </p:nvSpPr>
        <p:spPr>
          <a:xfrm>
            <a:off x="1035400" y="4539469"/>
            <a:ext cx="13096579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0000" b="1" dirty="0">
                <a:solidFill>
                  <a:srgbClr val="00B050"/>
                </a:solidFill>
              </a:rPr>
              <a:t>Positive</a:t>
            </a:r>
            <a:r>
              <a:rPr lang="en-US" sz="10000" b="1" dirty="0">
                <a:solidFill>
                  <a:srgbClr val="1A73E8"/>
                </a:solidFill>
              </a:rPr>
              <a:t> </a:t>
            </a:r>
            <a:r>
              <a:rPr lang="en-US" sz="10000" b="1" dirty="0">
                <a:solidFill>
                  <a:schemeClr val="tx1"/>
                </a:solidFill>
              </a:rPr>
              <a:t>-</a:t>
            </a:r>
            <a:r>
              <a:rPr lang="en-US" sz="10000" b="1" dirty="0">
                <a:solidFill>
                  <a:srgbClr val="1A73E8"/>
                </a:solidFill>
              </a:rPr>
              <a:t> </a:t>
            </a:r>
            <a:r>
              <a:rPr lang="en-US" altLang="ko-KR" sz="10000" b="1" dirty="0">
                <a:solidFill>
                  <a:srgbClr val="00B050"/>
                </a:solidFill>
              </a:rPr>
              <a:t>Positive</a:t>
            </a:r>
            <a:endParaRPr lang="en-US" sz="10000" b="1" dirty="0">
              <a:solidFill>
                <a:srgbClr val="FF0000"/>
              </a:solidFill>
            </a:endParaRPr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AACB60AA-FD04-D0D2-240D-88571AC503E0}"/>
              </a:ext>
            </a:extLst>
          </p:cNvPr>
          <p:cNvSpPr txBox="1">
            <a:spLocks/>
          </p:cNvSpPr>
          <p:nvPr/>
        </p:nvSpPr>
        <p:spPr>
          <a:xfrm>
            <a:off x="1035399" y="8963105"/>
            <a:ext cx="13096579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0000" b="1" dirty="0">
                <a:solidFill>
                  <a:srgbClr val="FF0000"/>
                </a:solidFill>
              </a:rPr>
              <a:t>Negative</a:t>
            </a:r>
            <a:r>
              <a:rPr lang="en-US" sz="10000" b="1" dirty="0">
                <a:solidFill>
                  <a:srgbClr val="1A73E8"/>
                </a:solidFill>
              </a:rPr>
              <a:t> </a:t>
            </a:r>
            <a:r>
              <a:rPr lang="en-US" sz="10000" b="1" dirty="0">
                <a:solidFill>
                  <a:schemeClr val="tx1"/>
                </a:solidFill>
              </a:rPr>
              <a:t>-</a:t>
            </a:r>
            <a:r>
              <a:rPr lang="en-US" sz="10000" b="1" dirty="0">
                <a:solidFill>
                  <a:srgbClr val="1A73E8"/>
                </a:solidFill>
              </a:rPr>
              <a:t> </a:t>
            </a:r>
            <a:r>
              <a:rPr lang="en-US" sz="10000" b="1" dirty="0">
                <a:solidFill>
                  <a:srgbClr val="FF0000"/>
                </a:solidFill>
              </a:rPr>
              <a:t>Negative</a:t>
            </a:r>
          </a:p>
        </p:txBody>
      </p:sp>
      <p:sp>
        <p:nvSpPr>
          <p:cNvPr id="4" name="Google Shape;130;g17da492aed7_9_39">
            <a:extLst>
              <a:ext uri="{FF2B5EF4-FFF2-40B4-BE49-F238E27FC236}">
                <a16:creationId xmlns:a16="http://schemas.microsoft.com/office/drawing/2014/main" id="{F217BCD1-F2FD-3969-7517-30211864674F}"/>
              </a:ext>
            </a:extLst>
          </p:cNvPr>
          <p:cNvSpPr txBox="1">
            <a:spLocks/>
          </p:cNvSpPr>
          <p:nvPr/>
        </p:nvSpPr>
        <p:spPr>
          <a:xfrm>
            <a:off x="1063654" y="1639910"/>
            <a:ext cx="9041046" cy="357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0" b="1" dirty="0">
                <a:solidFill>
                  <a:srgbClr val="FBBC04"/>
                </a:solidFill>
              </a:rPr>
              <a:t>-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DF26BEB-8D73-98F7-4F4C-1790B33C2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7940" y="985837"/>
            <a:ext cx="5219700" cy="1174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181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2;g17da492aed7_9_39">
            <a:extLst>
              <a:ext uri="{FF2B5EF4-FFF2-40B4-BE49-F238E27FC236}">
                <a16:creationId xmlns:a16="http://schemas.microsoft.com/office/drawing/2014/main" id="{E945B008-F2EF-B8C8-2B59-702294C0654D}"/>
              </a:ext>
            </a:extLst>
          </p:cNvPr>
          <p:cNvSpPr txBox="1">
            <a:spLocks/>
          </p:cNvSpPr>
          <p:nvPr/>
        </p:nvSpPr>
        <p:spPr>
          <a:xfrm>
            <a:off x="1035400" y="3999347"/>
            <a:ext cx="88155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92D050"/>
                </a:solidFill>
              </a:rPr>
              <a:t>Multiplication</a:t>
            </a:r>
          </a:p>
        </p:txBody>
      </p:sp>
      <p:sp>
        <p:nvSpPr>
          <p:cNvPr id="4" name="Google Shape;132;g17da492aed7_9_39">
            <a:extLst>
              <a:ext uri="{FF2B5EF4-FFF2-40B4-BE49-F238E27FC236}">
                <a16:creationId xmlns:a16="http://schemas.microsoft.com/office/drawing/2014/main" id="{98B57E95-52D7-6C85-F9A2-BD6CE83A8D63}"/>
              </a:ext>
            </a:extLst>
          </p:cNvPr>
          <p:cNvSpPr txBox="1">
            <a:spLocks/>
          </p:cNvSpPr>
          <p:nvPr/>
        </p:nvSpPr>
        <p:spPr>
          <a:xfrm>
            <a:off x="1103133" y="6135857"/>
            <a:ext cx="88155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chemeClr val="accent5">
                    <a:lumMod val="75000"/>
                  </a:schemeClr>
                </a:solidFill>
              </a:rPr>
              <a:t>&amp; Division</a:t>
            </a:r>
          </a:p>
        </p:txBody>
      </p:sp>
    </p:spTree>
    <p:extLst>
      <p:ext uri="{BB962C8B-B14F-4D97-AF65-F5344CB8AC3E}">
        <p14:creationId xmlns:p14="http://schemas.microsoft.com/office/powerpoint/2010/main" val="35661190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2;g17da492aed7_9_39">
            <a:extLst>
              <a:ext uri="{FF2B5EF4-FFF2-40B4-BE49-F238E27FC236}">
                <a16:creationId xmlns:a16="http://schemas.microsoft.com/office/drawing/2014/main" id="{E945B008-F2EF-B8C8-2B59-702294C0654D}"/>
              </a:ext>
            </a:extLst>
          </p:cNvPr>
          <p:cNvSpPr txBox="1">
            <a:spLocks/>
          </p:cNvSpPr>
          <p:nvPr/>
        </p:nvSpPr>
        <p:spPr>
          <a:xfrm>
            <a:off x="1035400" y="2641750"/>
            <a:ext cx="88155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92D050"/>
                </a:solidFill>
              </a:rPr>
              <a:t>Multiplication</a:t>
            </a: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6B3B4EFA-A3FC-656C-463E-2033930E8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798" y="5260500"/>
            <a:ext cx="10836965" cy="545484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C5C3404-DAD6-D0A8-0594-56CF929DF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89177" y="2922699"/>
            <a:ext cx="10106025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6352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Arithmetic Operator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2;g17da492aed7_9_39">
            <a:extLst>
              <a:ext uri="{FF2B5EF4-FFF2-40B4-BE49-F238E27FC236}">
                <a16:creationId xmlns:a16="http://schemas.microsoft.com/office/drawing/2014/main" id="{E945B008-F2EF-B8C8-2B59-702294C0654D}"/>
              </a:ext>
            </a:extLst>
          </p:cNvPr>
          <p:cNvSpPr txBox="1">
            <a:spLocks/>
          </p:cNvSpPr>
          <p:nvPr/>
        </p:nvSpPr>
        <p:spPr>
          <a:xfrm>
            <a:off x="1035400" y="2641750"/>
            <a:ext cx="88155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0000" b="1" dirty="0">
                <a:solidFill>
                  <a:schemeClr val="accent5">
                    <a:lumMod val="75000"/>
                  </a:schemeClr>
                </a:solidFill>
              </a:rPr>
              <a:t>Division</a:t>
            </a:r>
            <a:endParaRPr lang="en-US" sz="10000" b="1" dirty="0">
              <a:solidFill>
                <a:srgbClr val="92D050"/>
              </a:solidFill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982AC53-6745-8FFD-E248-001B9359E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432" y="6091708"/>
            <a:ext cx="12577352" cy="566371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15E0948-FA46-DE95-EAF8-28CF1D52D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92133" y="1077600"/>
            <a:ext cx="8927171" cy="1002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240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7da492aed7_9_39"/>
          <p:cNvSpPr txBox="1">
            <a:spLocks noGrp="1"/>
          </p:cNvSpPr>
          <p:nvPr>
            <p:ph type="title"/>
          </p:nvPr>
        </p:nvSpPr>
        <p:spPr>
          <a:xfrm>
            <a:off x="916750" y="586400"/>
            <a:ext cx="85278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>
                <a:solidFill>
                  <a:srgbClr val="1A1A1A"/>
                </a:solidFill>
              </a:rPr>
              <a:t>Goals</a:t>
            </a:r>
            <a:endParaRPr sz="10000" b="1">
              <a:solidFill>
                <a:srgbClr val="1A1A1A"/>
              </a:solidFill>
            </a:endParaRPr>
          </a:p>
        </p:txBody>
      </p:sp>
      <p:sp>
        <p:nvSpPr>
          <p:cNvPr id="130" name="Google Shape;130;g17da492aed7_9_39"/>
          <p:cNvSpPr txBox="1">
            <a:spLocks noGrp="1"/>
          </p:cNvSpPr>
          <p:nvPr>
            <p:ph type="title"/>
          </p:nvPr>
        </p:nvSpPr>
        <p:spPr>
          <a:xfrm>
            <a:off x="1093555" y="3341383"/>
            <a:ext cx="5764445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73E8"/>
                </a:solidFill>
              </a:rPr>
              <a:t>Addition</a:t>
            </a:r>
            <a:endParaRPr sz="10000" b="1" dirty="0">
              <a:solidFill>
                <a:srgbClr val="1A73E8"/>
              </a:solidFill>
            </a:endParaRPr>
          </a:p>
        </p:txBody>
      </p:sp>
      <p:sp>
        <p:nvSpPr>
          <p:cNvPr id="131" name="Google Shape;131;g17da492aed7_9_39"/>
          <p:cNvSpPr txBox="1">
            <a:spLocks noGrp="1"/>
          </p:cNvSpPr>
          <p:nvPr>
            <p:ph type="title"/>
          </p:nvPr>
        </p:nvSpPr>
        <p:spPr>
          <a:xfrm>
            <a:off x="1093555" y="5477538"/>
            <a:ext cx="80043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FBBC04"/>
                </a:solidFill>
              </a:rPr>
              <a:t>Subtraction</a:t>
            </a:r>
            <a:endParaRPr sz="10000" b="1" dirty="0">
              <a:solidFill>
                <a:srgbClr val="FBBC04"/>
              </a:solidFill>
            </a:endParaRPr>
          </a:p>
        </p:txBody>
      </p:sp>
      <p:sp>
        <p:nvSpPr>
          <p:cNvPr id="132" name="Google Shape;132;g17da492aed7_9_39"/>
          <p:cNvSpPr txBox="1">
            <a:spLocks noGrp="1"/>
          </p:cNvSpPr>
          <p:nvPr>
            <p:ph type="title"/>
          </p:nvPr>
        </p:nvSpPr>
        <p:spPr>
          <a:xfrm>
            <a:off x="1093555" y="7550415"/>
            <a:ext cx="88155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00B050"/>
                </a:solidFill>
              </a:rPr>
              <a:t>Multiplication</a:t>
            </a:r>
            <a:endParaRPr sz="10000" b="1" dirty="0">
              <a:solidFill>
                <a:srgbClr val="00B050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C4423439-C38F-4830-793B-88DB71423975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2;g17da492aed7_9_39">
            <a:extLst>
              <a:ext uri="{FF2B5EF4-FFF2-40B4-BE49-F238E27FC236}">
                <a16:creationId xmlns:a16="http://schemas.microsoft.com/office/drawing/2014/main" id="{64E37035-C0CA-E822-E531-B4BA5DADE73B}"/>
              </a:ext>
            </a:extLst>
          </p:cNvPr>
          <p:cNvSpPr txBox="1">
            <a:spLocks/>
          </p:cNvSpPr>
          <p:nvPr/>
        </p:nvSpPr>
        <p:spPr>
          <a:xfrm>
            <a:off x="1161288" y="9686925"/>
            <a:ext cx="88155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FF0000"/>
                </a:solidFill>
              </a:rPr>
              <a:t>&amp; Division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GUI Implementation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9;g1844f9843fe_0_5">
            <a:extLst>
              <a:ext uri="{FF2B5EF4-FFF2-40B4-BE49-F238E27FC236}">
                <a16:creationId xmlns:a16="http://schemas.microsoft.com/office/drawing/2014/main" id="{5F8B7878-040F-BFB7-5A7C-E354CDA9AF0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230708" y="3573928"/>
            <a:ext cx="22433700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10000" b="1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QT for C++</a:t>
            </a:r>
            <a:endParaRPr sz="10000" b="1" dirty="0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86337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3122700" y="5072936"/>
            <a:ext cx="18138600" cy="357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altLang="ko-KR" sz="10000" b="1" dirty="0">
                <a:solidFill>
                  <a:schemeClr val="tx1"/>
                </a:solidFill>
              </a:rPr>
              <a:t>What is </a:t>
            </a:r>
            <a:r>
              <a:rPr lang="en-US" altLang="ko-KR" sz="10000" b="1" dirty="0">
                <a:solidFill>
                  <a:srgbClr val="00B050"/>
                </a:solidFill>
              </a:rPr>
              <a:t>GOOD </a:t>
            </a:r>
            <a:r>
              <a:rPr lang="en-US" altLang="ko-KR" sz="10000" b="1" dirty="0">
                <a:solidFill>
                  <a:schemeClr val="tx1"/>
                </a:solidFill>
              </a:rPr>
              <a:t>program?</a:t>
            </a:r>
            <a:br>
              <a:rPr lang="en-US" altLang="ko-KR" sz="10000" b="1" dirty="0">
                <a:solidFill>
                  <a:schemeClr val="tx1"/>
                </a:solidFill>
              </a:rPr>
            </a:br>
            <a:r>
              <a:rPr lang="en-US" altLang="ko-KR" sz="10000" b="1" dirty="0">
                <a:solidFill>
                  <a:schemeClr val="tx1"/>
                </a:solidFill>
              </a:rPr>
              <a:t>AGAIN</a:t>
            </a: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45142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7da492aed7_6_6"/>
          <p:cNvSpPr txBox="1">
            <a:spLocks noGrp="1"/>
          </p:cNvSpPr>
          <p:nvPr>
            <p:ph type="subTitle" idx="1"/>
          </p:nvPr>
        </p:nvSpPr>
        <p:spPr>
          <a:xfrm>
            <a:off x="4973400" y="8423475"/>
            <a:ext cx="148587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5500" b="1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5500" b="1" dirty="0">
              <a:solidFill>
                <a:srgbClr val="1155CC"/>
              </a:solidFill>
            </a:endParaRPr>
          </a:p>
        </p:txBody>
      </p:sp>
      <p:sp>
        <p:nvSpPr>
          <p:cNvPr id="233" name="Google Shape;233;g17da492aed7_6_6"/>
          <p:cNvSpPr txBox="1">
            <a:spLocks noGrp="1"/>
          </p:cNvSpPr>
          <p:nvPr>
            <p:ph type="title"/>
          </p:nvPr>
        </p:nvSpPr>
        <p:spPr>
          <a:xfrm>
            <a:off x="4712925" y="4088725"/>
            <a:ext cx="145713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ko-KR" altLang="en-US" sz="10000" b="1" dirty="0">
                <a:solidFill>
                  <a:srgbClr val="1A1A1A"/>
                </a:solidFill>
              </a:rPr>
              <a:t>감사합니다</a:t>
            </a:r>
            <a:r>
              <a:rPr lang="en-US" altLang="ko-KR" sz="10000" b="1" dirty="0">
                <a:solidFill>
                  <a:srgbClr val="1A1A1A"/>
                </a:solidFill>
              </a:rPr>
              <a:t>.</a:t>
            </a:r>
            <a:endParaRPr sz="10000" b="1" dirty="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7da492aed7_9_39"/>
          <p:cNvSpPr txBox="1">
            <a:spLocks noGrp="1"/>
          </p:cNvSpPr>
          <p:nvPr>
            <p:ph type="title"/>
          </p:nvPr>
        </p:nvSpPr>
        <p:spPr>
          <a:xfrm>
            <a:off x="916750" y="586400"/>
            <a:ext cx="85278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>
                <a:solidFill>
                  <a:srgbClr val="1A1A1A"/>
                </a:solidFill>
              </a:rPr>
              <a:t>Goals</a:t>
            </a:r>
            <a:endParaRPr sz="10000" b="1">
              <a:solidFill>
                <a:srgbClr val="1A1A1A"/>
              </a:solidFill>
            </a:endParaRPr>
          </a:p>
        </p:txBody>
      </p:sp>
      <p:sp>
        <p:nvSpPr>
          <p:cNvPr id="132" name="Google Shape;132;g17da492aed7_9_39"/>
          <p:cNvSpPr txBox="1">
            <a:spLocks noGrp="1"/>
          </p:cNvSpPr>
          <p:nvPr>
            <p:ph type="title"/>
          </p:nvPr>
        </p:nvSpPr>
        <p:spPr>
          <a:xfrm>
            <a:off x="916750" y="3200357"/>
            <a:ext cx="17158934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chemeClr val="tx1"/>
                </a:solidFill>
              </a:rPr>
              <a:t>What is </a:t>
            </a:r>
            <a:r>
              <a:rPr lang="en-US" sz="10000" b="1" dirty="0">
                <a:solidFill>
                  <a:srgbClr val="00B050"/>
                </a:solidFill>
              </a:rPr>
              <a:t>GOOD </a:t>
            </a:r>
            <a:r>
              <a:rPr lang="en-US" sz="10000" b="1" dirty="0">
                <a:solidFill>
                  <a:schemeClr val="tx1"/>
                </a:solidFill>
              </a:rPr>
              <a:t>program?</a:t>
            </a:r>
            <a:endParaRPr sz="10000" b="1" dirty="0">
              <a:solidFill>
                <a:schemeClr val="tx1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C4423439-C38F-4830-793B-88DB71423975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6593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7da492aed7_9_39"/>
          <p:cNvSpPr txBox="1">
            <a:spLocks noGrp="1"/>
          </p:cNvSpPr>
          <p:nvPr>
            <p:ph type="title"/>
          </p:nvPr>
        </p:nvSpPr>
        <p:spPr>
          <a:xfrm>
            <a:off x="916750" y="586400"/>
            <a:ext cx="85278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>
                <a:solidFill>
                  <a:srgbClr val="1A1A1A"/>
                </a:solidFill>
              </a:rPr>
              <a:t>Goals</a:t>
            </a:r>
            <a:endParaRPr sz="10000" b="1">
              <a:solidFill>
                <a:srgbClr val="1A1A1A"/>
              </a:solidFill>
            </a:endParaRPr>
          </a:p>
        </p:txBody>
      </p:sp>
      <p:sp>
        <p:nvSpPr>
          <p:cNvPr id="132" name="Google Shape;132;g17da492aed7_9_39"/>
          <p:cNvSpPr txBox="1">
            <a:spLocks noGrp="1"/>
          </p:cNvSpPr>
          <p:nvPr>
            <p:ph type="title"/>
          </p:nvPr>
        </p:nvSpPr>
        <p:spPr>
          <a:xfrm>
            <a:off x="916750" y="3200357"/>
            <a:ext cx="17158934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chemeClr val="tx1"/>
                </a:solidFill>
              </a:rPr>
              <a:t>What is </a:t>
            </a:r>
            <a:r>
              <a:rPr lang="en-US" sz="10000" b="1" dirty="0">
                <a:solidFill>
                  <a:srgbClr val="00B050"/>
                </a:solidFill>
              </a:rPr>
              <a:t>GOOD </a:t>
            </a:r>
            <a:r>
              <a:rPr lang="en-US" sz="10000" b="1" dirty="0">
                <a:solidFill>
                  <a:schemeClr val="tx1"/>
                </a:solidFill>
              </a:rPr>
              <a:t>program?</a:t>
            </a:r>
            <a:endParaRPr sz="10000" b="1" dirty="0">
              <a:solidFill>
                <a:schemeClr val="tx1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C4423439-C38F-4830-793B-88DB71423975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32;g17da492aed7_9_39">
            <a:extLst>
              <a:ext uri="{FF2B5EF4-FFF2-40B4-BE49-F238E27FC236}">
                <a16:creationId xmlns:a16="http://schemas.microsoft.com/office/drawing/2014/main" id="{26016636-C4DD-1736-EC37-9DDC8C1096A5}"/>
              </a:ext>
            </a:extLst>
          </p:cNvPr>
          <p:cNvSpPr txBox="1">
            <a:spLocks/>
          </p:cNvSpPr>
          <p:nvPr/>
        </p:nvSpPr>
        <p:spPr>
          <a:xfrm>
            <a:off x="916750" y="5950082"/>
            <a:ext cx="17158934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 err="1">
                <a:solidFill>
                  <a:schemeClr val="tx1"/>
                </a:solidFill>
              </a:rPr>
              <a:t>BACKed</a:t>
            </a:r>
            <a:r>
              <a:rPr lang="en-US" sz="10000" b="1" dirty="0">
                <a:solidFill>
                  <a:schemeClr val="tx1"/>
                </a:solidFill>
              </a:rPr>
              <a:t>-UP  program.</a:t>
            </a:r>
          </a:p>
        </p:txBody>
      </p:sp>
    </p:spTree>
    <p:extLst>
      <p:ext uri="{BB962C8B-B14F-4D97-AF65-F5344CB8AC3E}">
        <p14:creationId xmlns:p14="http://schemas.microsoft.com/office/powerpoint/2010/main" val="2965067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7da492aed7_9_90"/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" name="Google Shape;161;g17da492aed7_9_90"/>
          <p:cNvGrpSpPr/>
          <p:nvPr/>
        </p:nvGrpSpPr>
        <p:grpSpPr>
          <a:xfrm>
            <a:off x="632288" y="238724"/>
            <a:ext cx="6661675" cy="13238551"/>
            <a:chOff x="0" y="477450"/>
            <a:chExt cx="6661675" cy="13238551"/>
          </a:xfrm>
        </p:grpSpPr>
        <p:pic>
          <p:nvPicPr>
            <p:cNvPr id="162" name="Google Shape;162;g17da492aed7_9_90"/>
            <p:cNvPicPr preferRelativeResize="0"/>
            <p:nvPr/>
          </p:nvPicPr>
          <p:blipFill rotWithShape="1">
            <a:blip r:embed="rId3">
              <a:alphaModFix/>
            </a:blip>
            <a:srcRect b="27473"/>
            <a:stretch/>
          </p:blipFill>
          <p:spPr>
            <a:xfrm>
              <a:off x="0" y="477450"/>
              <a:ext cx="6192175" cy="132385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3" name="Google Shape;163;g17da492aed7_9_90"/>
            <p:cNvSpPr txBox="1"/>
            <p:nvPr/>
          </p:nvSpPr>
          <p:spPr>
            <a:xfrm>
              <a:off x="2343700" y="865575"/>
              <a:ext cx="11052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1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Sir..</a:t>
              </a:r>
              <a:endParaRPr sz="2300" b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4" name="Google Shape;164;g17da492aed7_9_90"/>
            <p:cNvSpPr txBox="1"/>
            <p:nvPr/>
          </p:nvSpPr>
          <p:spPr>
            <a:xfrm>
              <a:off x="2197225" y="2243075"/>
              <a:ext cx="28098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1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Why are u wake</a:t>
              </a:r>
              <a:endParaRPr sz="2300" b="1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5" name="Google Shape;165;g17da492aed7_9_90"/>
            <p:cNvSpPr txBox="1"/>
            <p:nvPr/>
          </p:nvSpPr>
          <p:spPr>
            <a:xfrm>
              <a:off x="2197225" y="3713825"/>
              <a:ext cx="2809800" cy="89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1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I think I ruined </a:t>
              </a:r>
              <a:endParaRPr sz="2300" b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1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everything..</a:t>
              </a:r>
              <a:endParaRPr sz="2300" b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6" name="Google Shape;166;g17da492aed7_9_90"/>
            <p:cNvSpPr txBox="1"/>
            <p:nvPr/>
          </p:nvSpPr>
          <p:spPr>
            <a:xfrm>
              <a:off x="3821725" y="5903650"/>
              <a:ext cx="11853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1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omg</a:t>
              </a:r>
              <a:endParaRPr sz="2300" b="1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7" name="Google Shape;167;g17da492aed7_9_90"/>
            <p:cNvSpPr txBox="1"/>
            <p:nvPr/>
          </p:nvSpPr>
          <p:spPr>
            <a:xfrm>
              <a:off x="1223650" y="7867100"/>
              <a:ext cx="28098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1" dirty="0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I’m so sorry</a:t>
              </a:r>
              <a:endParaRPr sz="2300" b="1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8" name="Google Shape;168;g17da492aed7_9_90"/>
            <p:cNvSpPr txBox="1"/>
            <p:nvPr/>
          </p:nvSpPr>
          <p:spPr>
            <a:xfrm>
              <a:off x="1518100" y="6535325"/>
              <a:ext cx="35688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1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Forced push happend</a:t>
              </a:r>
              <a:endParaRPr sz="2300" b="1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9" name="Google Shape;169;g17da492aed7_9_90"/>
            <p:cNvSpPr txBox="1"/>
            <p:nvPr/>
          </p:nvSpPr>
          <p:spPr>
            <a:xfrm>
              <a:off x="2670000" y="9444375"/>
              <a:ext cx="19974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1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What the…</a:t>
              </a:r>
              <a:endParaRPr sz="2300" b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0" name="Google Shape;170;g17da492aed7_9_90"/>
            <p:cNvSpPr txBox="1"/>
            <p:nvPr/>
          </p:nvSpPr>
          <p:spPr>
            <a:xfrm>
              <a:off x="2729875" y="9983175"/>
              <a:ext cx="39318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1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Is recovery possible?</a:t>
              </a:r>
              <a:endParaRPr sz="2300" b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1" name="Google Shape;171;g17da492aed7_9_90"/>
            <p:cNvSpPr txBox="1"/>
            <p:nvPr/>
          </p:nvSpPr>
          <p:spPr>
            <a:xfrm>
              <a:off x="4825700" y="11903475"/>
              <a:ext cx="9120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1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Oh </a:t>
              </a:r>
              <a:endParaRPr sz="2300" b="1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2" name="Google Shape;172;g17da492aed7_9_90"/>
            <p:cNvSpPr txBox="1"/>
            <p:nvPr/>
          </p:nvSpPr>
          <p:spPr>
            <a:xfrm>
              <a:off x="2448475" y="12985100"/>
              <a:ext cx="39318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1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Jesus Christ</a:t>
              </a:r>
              <a:endParaRPr sz="2300" b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11" name="그림 10" descr="그릇, 흐린이(가) 표시된 사진&#10;&#10;자동 생성된 설명">
            <a:extLst>
              <a:ext uri="{FF2B5EF4-FFF2-40B4-BE49-F238E27FC236}">
                <a16:creationId xmlns:a16="http://schemas.microsoft.com/office/drawing/2014/main" id="{DBB11696-3617-5C1A-461C-11847436EF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862" y="91113"/>
            <a:ext cx="14340038" cy="13533771"/>
          </a:xfrm>
          <a:prstGeom prst="rect">
            <a:avLst/>
          </a:prstGeom>
        </p:spPr>
      </p:pic>
      <p:pic>
        <p:nvPicPr>
          <p:cNvPr id="160" name="Google Shape;160;g17da492aed7_9_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69688" y="5233600"/>
            <a:ext cx="13611299" cy="848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844f9843fe_0_25"/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7E92A074-1136-0099-25F2-C1F54D59B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984" y="4270325"/>
            <a:ext cx="15441931" cy="39000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7da492aed7_9_153"/>
          <p:cNvSpPr txBox="1">
            <a:spLocks noGrp="1"/>
          </p:cNvSpPr>
          <p:nvPr>
            <p:ph type="title"/>
          </p:nvPr>
        </p:nvSpPr>
        <p:spPr>
          <a:xfrm>
            <a:off x="1035400" y="752525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>
                <a:solidFill>
                  <a:srgbClr val="1A1A1A"/>
                </a:solidFill>
              </a:rPr>
              <a:t>Functionality</a:t>
            </a:r>
            <a:endParaRPr sz="10000" b="1">
              <a:solidFill>
                <a:srgbClr val="1A1A1A"/>
              </a:solidFill>
            </a:endParaRPr>
          </a:p>
        </p:txBody>
      </p:sp>
      <p:sp>
        <p:nvSpPr>
          <p:cNvPr id="138" name="Google Shape;138;g17da492aed7_9_153"/>
          <p:cNvSpPr txBox="1">
            <a:spLocks noGrp="1"/>
          </p:cNvSpPr>
          <p:nvPr>
            <p:ph type="subTitle" idx="2"/>
          </p:nvPr>
        </p:nvSpPr>
        <p:spPr>
          <a:xfrm>
            <a:off x="1185000" y="3140100"/>
            <a:ext cx="8796000" cy="18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5500" b="1">
                <a:solidFill>
                  <a:srgbClr val="1155CC"/>
                </a:solidFill>
              </a:rPr>
              <a:t>Basic arithmetic</a:t>
            </a:r>
            <a:endParaRPr sz="5500" b="1">
              <a:solidFill>
                <a:srgbClr val="1155CC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5500" b="1">
                <a:solidFill>
                  <a:srgbClr val="1155CC"/>
                </a:solidFill>
              </a:rPr>
              <a:t>functions</a:t>
            </a:r>
            <a:endParaRPr sz="5500" b="1">
              <a:solidFill>
                <a:srgbClr val="1155CC"/>
              </a:solidFill>
            </a:endParaRPr>
          </a:p>
        </p:txBody>
      </p:sp>
      <p:sp>
        <p:nvSpPr>
          <p:cNvPr id="140" name="Google Shape;140;g17da492aed7_9_153"/>
          <p:cNvSpPr txBox="1">
            <a:spLocks noGrp="1"/>
          </p:cNvSpPr>
          <p:nvPr>
            <p:ph type="subTitle" idx="2"/>
          </p:nvPr>
        </p:nvSpPr>
        <p:spPr>
          <a:xfrm>
            <a:off x="1337400" y="5842950"/>
            <a:ext cx="6724500" cy="18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5500" b="1">
                <a:solidFill>
                  <a:srgbClr val="1155CC"/>
                </a:solidFill>
              </a:rPr>
              <a:t>Comparison &amp;</a:t>
            </a:r>
            <a:endParaRPr sz="5500" b="1">
              <a:solidFill>
                <a:srgbClr val="1155CC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5500" b="1">
                <a:solidFill>
                  <a:srgbClr val="1155CC"/>
                </a:solidFill>
              </a:rPr>
              <a:t>I/O function</a:t>
            </a:r>
            <a:endParaRPr sz="5500" b="1">
              <a:solidFill>
                <a:srgbClr val="1155CC"/>
              </a:solidFill>
            </a:endParaRPr>
          </a:p>
        </p:txBody>
      </p:sp>
      <p:pic>
        <p:nvPicPr>
          <p:cNvPr id="141" name="Google Shape;141;g17da492aed7_9_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80193" y="1071974"/>
            <a:ext cx="10634941" cy="115720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700B20C5-2BCE-CFFE-E68A-7C06C5629BB2}"/>
              </a:ext>
            </a:extLst>
          </p:cNvPr>
          <p:cNvSpPr/>
          <p:nvPr/>
        </p:nvSpPr>
        <p:spPr>
          <a:xfrm>
            <a:off x="952717" y="119471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7da492aed7_9_6"/>
          <p:cNvSpPr txBox="1">
            <a:spLocks noGrp="1"/>
          </p:cNvSpPr>
          <p:nvPr>
            <p:ph type="body" idx="2"/>
          </p:nvPr>
        </p:nvSpPr>
        <p:spPr>
          <a:xfrm>
            <a:off x="1398625" y="8044475"/>
            <a:ext cx="22189200" cy="295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Font typeface="Open Sans"/>
              <a:buAutoNum type="arabicPeriod"/>
            </a:pPr>
            <a:r>
              <a:rPr lang="en-US" sz="4500" b="1" dirty="0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Store digits in</a:t>
            </a:r>
            <a:r>
              <a:rPr lang="en-US" sz="4500" b="1" dirty="0">
                <a:solidFill>
                  <a:srgbClr val="1155CC"/>
                </a:solidFill>
                <a:latin typeface="Open Sans"/>
                <a:ea typeface="Open Sans"/>
                <a:cs typeface="Open Sans"/>
                <a:sym typeface="Open Sans"/>
              </a:rPr>
              <a:t> Char Type</a:t>
            </a:r>
            <a:endParaRPr sz="4500" b="1" dirty="0">
              <a:solidFill>
                <a:srgbClr val="1155C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 sz="4500" b="1" dirty="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500"/>
              <a:buNone/>
            </a:pPr>
            <a:r>
              <a:rPr lang="en-US" sz="4500" b="1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2.</a:t>
            </a:r>
            <a:r>
              <a:rPr lang="en-US" sz="4500" b="1" dirty="0">
                <a:solidFill>
                  <a:srgbClr val="1155CC"/>
                </a:solidFill>
                <a:latin typeface="Open Sans"/>
                <a:ea typeface="Open Sans"/>
                <a:cs typeface="Open Sans"/>
                <a:sym typeface="Open Sans"/>
              </a:rPr>
              <a:t>Dynamic Allocation</a:t>
            </a:r>
            <a:endParaRPr sz="4500" b="1" dirty="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 sz="4500" b="1" dirty="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7" name="Google Shape;147;g17da492aed7_9_6"/>
          <p:cNvSpPr txBox="1">
            <a:spLocks noGrp="1"/>
          </p:cNvSpPr>
          <p:nvPr>
            <p:ph type="title"/>
          </p:nvPr>
        </p:nvSpPr>
        <p:spPr>
          <a:xfrm>
            <a:off x="1035400" y="610150"/>
            <a:ext cx="18138600" cy="20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-US" sz="10000" b="1" dirty="0">
                <a:solidFill>
                  <a:srgbClr val="1A1A1A"/>
                </a:solidFill>
              </a:rPr>
              <a:t>Implementations</a:t>
            </a:r>
            <a:endParaRPr sz="10000" b="1" dirty="0">
              <a:solidFill>
                <a:srgbClr val="1A1A1A"/>
              </a:solidFill>
            </a:endParaRPr>
          </a:p>
        </p:txBody>
      </p:sp>
      <p:sp>
        <p:nvSpPr>
          <p:cNvPr id="2" name="Google Shape;155;g1844f9843fe_0_25">
            <a:extLst>
              <a:ext uri="{FF2B5EF4-FFF2-40B4-BE49-F238E27FC236}">
                <a16:creationId xmlns:a16="http://schemas.microsoft.com/office/drawing/2014/main" id="{E2DF89BD-77C5-4E93-AFEA-7F4CBD9D7296}"/>
              </a:ext>
            </a:extLst>
          </p:cNvPr>
          <p:cNvSpPr/>
          <p:nvPr/>
        </p:nvSpPr>
        <p:spPr>
          <a:xfrm>
            <a:off x="918850" y="11718525"/>
            <a:ext cx="7883400" cy="11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30;g17da492aed7_9_39">
            <a:extLst>
              <a:ext uri="{FF2B5EF4-FFF2-40B4-BE49-F238E27FC236}">
                <a16:creationId xmlns:a16="http://schemas.microsoft.com/office/drawing/2014/main" id="{0D45BD7D-BB9C-30C7-F31F-D3895C0B93DD}"/>
              </a:ext>
            </a:extLst>
          </p:cNvPr>
          <p:cNvSpPr txBox="1">
            <a:spLocks/>
          </p:cNvSpPr>
          <p:nvPr/>
        </p:nvSpPr>
        <p:spPr>
          <a:xfrm>
            <a:off x="1152821" y="4238850"/>
            <a:ext cx="9041046" cy="2031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0" b="1" dirty="0">
                <a:solidFill>
                  <a:srgbClr val="1A73E8"/>
                </a:solidFill>
              </a:rPr>
              <a:t>Constructors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04040"/>
      </a:dk1>
      <a:lt1>
        <a:srgbClr val="FFFFFF"/>
      </a:lt1>
      <a:dk2>
        <a:srgbClr val="676C72"/>
      </a:dk2>
      <a:lt2>
        <a:srgbClr val="F9F9F9"/>
      </a:lt2>
      <a:accent1>
        <a:srgbClr val="4285F4"/>
      </a:accent1>
      <a:accent2>
        <a:srgbClr val="FBBC04"/>
      </a:accent2>
      <a:accent3>
        <a:srgbClr val="E84435"/>
      </a:accent3>
      <a:accent4>
        <a:srgbClr val="0F9D58"/>
      </a:accent4>
      <a:accent5>
        <a:srgbClr val="FFCDD2"/>
      </a:accent5>
      <a:accent6>
        <a:srgbClr val="C8E6C9"/>
      </a:accent6>
      <a:hlink>
        <a:srgbClr val="BBD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</TotalTime>
  <Words>309</Words>
  <Application>Microsoft Office PowerPoint</Application>
  <PresentationFormat>사용자 지정</PresentationFormat>
  <Paragraphs>120</Paragraphs>
  <Slides>32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9" baseType="lpstr">
      <vt:lpstr>Open Sans</vt:lpstr>
      <vt:lpstr>Helvetica Neue</vt:lpstr>
      <vt:lpstr>Arial</vt:lpstr>
      <vt:lpstr>Open Sans Light</vt:lpstr>
      <vt:lpstr>Open Sans ExtraBold</vt:lpstr>
      <vt:lpstr>Roboto Mono</vt:lpstr>
      <vt:lpstr>Simple Light</vt:lpstr>
      <vt:lpstr>Team 8     w/ 7even Guys</vt:lpstr>
      <vt:lpstr>Demonstration</vt:lpstr>
      <vt:lpstr>Goals</vt:lpstr>
      <vt:lpstr>Goals</vt:lpstr>
      <vt:lpstr>Goals</vt:lpstr>
      <vt:lpstr>PowerPoint 프레젠테이션</vt:lpstr>
      <vt:lpstr>PowerPoint 프레젠테이션</vt:lpstr>
      <vt:lpstr>Functionality</vt:lpstr>
      <vt:lpstr>Implementations</vt:lpstr>
      <vt:lpstr>Implementations</vt:lpstr>
      <vt:lpstr>Implementations</vt:lpstr>
      <vt:lpstr>Implementations</vt:lpstr>
      <vt:lpstr>Implementations</vt:lpstr>
      <vt:lpstr>Implementations</vt:lpstr>
      <vt:lpstr>Implementations</vt:lpstr>
      <vt:lpstr>Implementations</vt:lpstr>
      <vt:lpstr>Implementations</vt:lpstr>
      <vt:lpstr>Arithmetic Operator</vt:lpstr>
      <vt:lpstr>Arithmetic Operator</vt:lpstr>
      <vt:lpstr>Arithmetic Operator</vt:lpstr>
      <vt:lpstr>Arithmetic Operator</vt:lpstr>
      <vt:lpstr>Arithmetic Operator</vt:lpstr>
      <vt:lpstr>Arithmetic Operator</vt:lpstr>
      <vt:lpstr>Arithmetic Operator</vt:lpstr>
      <vt:lpstr>Arithmetic Operator</vt:lpstr>
      <vt:lpstr>Arithmetic Operator</vt:lpstr>
      <vt:lpstr>Arithmetic Operator</vt:lpstr>
      <vt:lpstr>Arithmetic Operator</vt:lpstr>
      <vt:lpstr>Arithmetic Operator</vt:lpstr>
      <vt:lpstr>GUI Implementation</vt:lpstr>
      <vt:lpstr>What is GOOD program? AGAIN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8     w/ 7even Gays</dc:title>
  <cp:lastModifiedBy>이채은</cp:lastModifiedBy>
  <cp:revision>35</cp:revision>
  <dcterms:modified xsi:type="dcterms:W3CDTF">2022-11-06T07:57:29Z</dcterms:modified>
</cp:coreProperties>
</file>